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Inter Tigh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hw00AQk/OmU8vt0eLW5KvJs70K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Tight-regular.fntdata"/><Relationship Id="rId22" Type="http://schemas.openxmlformats.org/officeDocument/2006/relationships/font" Target="fonts/InterTight-italic.fntdata"/><Relationship Id="rId21" Type="http://schemas.openxmlformats.org/officeDocument/2006/relationships/font" Target="fonts/InterTight-bold.fntdata"/><Relationship Id="rId24" Type="http://customschemas.google.com/relationships/presentationmetadata" Target="metadata"/><Relationship Id="rId23" Type="http://schemas.openxmlformats.org/officeDocument/2006/relationships/font" Target="fonts/InterTigh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P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7823c2383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48" name="Google Shape;248;g3f7823c2383_0_1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7823c2383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61" name="Google Shape;261;g3f7823c2383_0_1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f8848908b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74" name="Google Shape;274;g3f8848908b0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7" name="Google Shape;28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55" name="Google Shape;35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89" name="Google Shape;38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8" name="Google Shape;41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48" name="Google Shape;44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f7823c2383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57" name="Google Shape;457;g3f7823c2383_0_2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7823c238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71" name="Google Shape;471;g3f7823c2383_0_1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7823c2383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85" name="Google Shape;485;g3f7823c2383_0_2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98" name="Google Shape;49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" name="Google Shape;2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y objetos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a de título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3" name="Google Shape;3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>
  <p:cSld name="Diapositiva de título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24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>
  <p:cSld name="Título y objeto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0"/>
            <a:ext cx="121824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seño personalizado">
  <p:cSld name="1_Diseño personalizado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Diseño personalizado">
  <p:cSld name="5_Diseño personalizado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0"/>
            <a:ext cx="121824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Diseño personalizado">
  <p:cSld name="11_Diseño personalizad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Diseño personalizado">
  <p:cSld name="3_Diseño personalizado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En blanco">
  <p:cSld name="1_En blanco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0"/>
            <a:ext cx="1218247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Diseño personalizado">
  <p:cSld name="6_Diseño personalizado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2679"/>
            <a:ext cx="12182476" cy="685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Diseño personalizado">
  <p:cSld name="12_Diseño personalizado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-492"/>
            <a:ext cx="121824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Diseño personalizado">
  <p:cSld name="9_Diseño personalizado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521" y="2679"/>
            <a:ext cx="12172957" cy="685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Diseño personalizado">
  <p:cSld name="10_Diseño personalizado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521" y="2679"/>
            <a:ext cx="12172957" cy="6852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Diseño personalizado">
  <p:cSld name="7_Diseño personalizado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0"/>
            <a:ext cx="121824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Diseño personalizado">
  <p:cSld name="8_Diseño personalizado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0"/>
            <a:ext cx="121824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seño personalizado">
  <p:cSld name="2_Diseño personalizado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Diseño personalizado">
  <p:cSld name="4_Diseño personalizado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_dark blue bg">
  <p:cSld name="Title only_dark blue bg">
    <p:bg>
      <p:bgPr>
        <a:solidFill>
          <a:schemeClr val="accen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3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2679"/>
            <a:ext cx="12182476" cy="685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47">
          <p15:clr>
            <a:srgbClr val="F26B43"/>
          </p15:clr>
        </p15:guide>
        <p15:guide id="2" pos="7423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_Dark Blue Bg" showMasterSp="0">
  <p:cSld name="Empty_Dark Blue Bg">
    <p:bg>
      <p:bgPr>
        <a:solidFill>
          <a:schemeClr val="accent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0"/>
            <a:ext cx="12187238" cy="68606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8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eño personalizado">
  <p:cSld name="Diseño personalizado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2" y="2680"/>
            <a:ext cx="12187238" cy="6855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Diseño personalizado">
  <p:cSld name="14_Diseño personalizado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Diseño personalizado">
  <p:cSld name="13_Diseño personalizado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5" name="Google Shape;85;p3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3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7" name="Google Shape;87;p3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En blanco">
  <p:cSld name="2_En blanco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4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3" name="Google Shape;103;p4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4" name="Google Shape;104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4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1" name="Google Shape;111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4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_Dark Blue Bg" showMasterSp="0">
  <p:cSld name="Chapter_Dark Blue Bg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4"/>
          <p:cNvSpPr/>
          <p:nvPr/>
        </p:nvSpPr>
        <p:spPr>
          <a:xfrm rot="-2667577">
            <a:off x="2101012" y="2821242"/>
            <a:ext cx="11030122" cy="1215516"/>
          </a:xfrm>
          <a:custGeom>
            <a:rect b="b" l="l" r="r" t="t"/>
            <a:pathLst>
              <a:path extrusionOk="0" h="1215516" w="11030122">
                <a:moveTo>
                  <a:pt x="9791459" y="0"/>
                </a:moveTo>
                <a:lnTo>
                  <a:pt x="11030122" y="1215516"/>
                </a:lnTo>
                <a:lnTo>
                  <a:pt x="1238664" y="121551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288">
          <p15:clr>
            <a:srgbClr val="F26B43"/>
          </p15:clr>
        </p15:guide>
        <p15:guide id="2" pos="360">
          <p15:clr>
            <a:srgbClr val="A4A3A4"/>
          </p15:clr>
        </p15:guide>
        <p15:guide id="3" orient="horz" pos="3906">
          <p15:clr>
            <a:srgbClr val="F26B43"/>
          </p15:clr>
        </p15:guide>
        <p15:guide id="4" orient="horz" pos="4156">
          <p15:clr>
            <a:srgbClr val="F26B43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olo el título">
  <p:cSld name="1_Solo el título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247">
          <p15:clr>
            <a:srgbClr val="F26B43"/>
          </p15:clr>
        </p15:guide>
        <p15:guide id="2" pos="7427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600">
          <p15:clr>
            <a:srgbClr val="F26B43"/>
          </p15:clr>
        </p15:guide>
        <p15:guide id="5" orient="horz" pos="3906">
          <p15:clr>
            <a:srgbClr val="F26B43"/>
          </p15:clr>
        </p15:guide>
        <p15:guide id="6" orient="horz" pos="4156">
          <p15:clr>
            <a:srgbClr val="F26B43"/>
          </p15:clr>
        </p15:guide>
        <p15:guide id="7" pos="30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ido">
  <p:cSld name="1_Contenido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6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46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46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34" name="Google Shape;134;p4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ontenido">
  <p:cSld name="3_Contenido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ontenido">
  <p:cSld name="4_Contenido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8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48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48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41" name="Google Shape;141;p4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ontenido">
  <p:cSld name="5_Contenido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9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49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49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47" name="Google Shape;147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ontenido">
  <p:cSld name="6_Contenido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0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50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50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53" name="Google Shape;153;p5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ns with divider">
  <p:cSld name="2 columns with divider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1"/>
          <p:cNvSpPr txBox="1"/>
          <p:nvPr>
            <p:ph idx="1" type="body"/>
          </p:nvPr>
        </p:nvSpPr>
        <p:spPr>
          <a:xfrm>
            <a:off x="404786" y="1808820"/>
            <a:ext cx="5511194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51"/>
          <p:cNvSpPr txBox="1"/>
          <p:nvPr>
            <p:ph idx="2" type="body"/>
          </p:nvPr>
        </p:nvSpPr>
        <p:spPr>
          <a:xfrm>
            <a:off x="6280958" y="1808820"/>
            <a:ext cx="5511194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51"/>
          <p:cNvSpPr txBox="1"/>
          <p:nvPr>
            <p:ph idx="3" type="body"/>
          </p:nvPr>
        </p:nvSpPr>
        <p:spPr>
          <a:xfrm>
            <a:off x="404786" y="1368596"/>
            <a:ext cx="2311064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59" name="Google Shape;159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51"/>
          <p:cNvSpPr txBox="1"/>
          <p:nvPr>
            <p:ph idx="4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61" name="Google Shape;161;p51"/>
          <p:cNvCxnSpPr/>
          <p:nvPr/>
        </p:nvCxnSpPr>
        <p:spPr>
          <a:xfrm rot="10800000">
            <a:off x="6095938" y="1684995"/>
            <a:ext cx="0" cy="3868080"/>
          </a:xfrm>
          <a:prstGeom prst="straightConnector1">
            <a:avLst/>
          </a:prstGeom>
          <a:noFill/>
          <a:ln cap="flat" cmpd="sng" w="12700">
            <a:solidFill>
              <a:schemeClr val="dk2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ontenido">
  <p:cSld name="7_Contenido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2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52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5" name="Google Shape;165;p52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67" name="Google Shape;167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ontenido">
  <p:cSld name="8_Contenido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3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53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53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73" name="Google Shape;173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ontenido">
  <p:cSld name="9_Contenido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4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" name="Google Shape;176;p54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54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79" name="Google Shape;179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ontenido">
  <p:cSld name="10_Contenido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5"/>
          <p:cNvSpPr txBox="1"/>
          <p:nvPr>
            <p:ph idx="1" type="body"/>
          </p:nvPr>
        </p:nvSpPr>
        <p:spPr>
          <a:xfrm>
            <a:off x="404786" y="1808820"/>
            <a:ext cx="7584906" cy="386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p55"/>
          <p:cNvSpPr txBox="1"/>
          <p:nvPr>
            <p:ph idx="2" type="body"/>
          </p:nvPr>
        </p:nvSpPr>
        <p:spPr>
          <a:xfrm>
            <a:off x="404786" y="1368596"/>
            <a:ext cx="2311063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72000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55"/>
          <p:cNvSpPr txBox="1"/>
          <p:nvPr>
            <p:ph idx="3" type="body"/>
          </p:nvPr>
        </p:nvSpPr>
        <p:spPr>
          <a:xfrm>
            <a:off x="404786" y="5914632"/>
            <a:ext cx="11463417" cy="2154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7200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800"/>
              <a:buNone/>
              <a:defRPr b="0" i="1" sz="8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r>
              <a:rPr lang="es-PE"/>
              <a:t> ‒ </a:t>
            </a:r>
            <a:endParaRPr/>
          </a:p>
        </p:txBody>
      </p:sp>
      <p:sp>
        <p:nvSpPr>
          <p:cNvPr id="185" name="Google Shape;185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4" orient="horz" pos="1136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3906">
          <p15:clr>
            <a:srgbClr val="F26B43"/>
          </p15:clr>
        </p15:guide>
        <p15:guide id="7" orient="horz" pos="4156">
          <p15:clr>
            <a:srgbClr val="F26B43"/>
          </p15:clr>
        </p15:guide>
        <p15:guide id="8" pos="306">
          <p15:clr>
            <a:srgbClr val="A4A3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6"/>
          <p:cNvSpPr txBox="1"/>
          <p:nvPr>
            <p:ph idx="12" type="sldNum"/>
          </p:nvPr>
        </p:nvSpPr>
        <p:spPr>
          <a:xfrm>
            <a:off x="10984943" y="6417469"/>
            <a:ext cx="69356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08850" lIns="217725" spcFirstLastPara="1" rIns="217725" wrap="square" tIns="108850">
            <a:noAutofit/>
          </a:bodyPr>
          <a:lstStyle>
            <a:lvl1pPr indent="0" lvl="0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  <p:sp>
        <p:nvSpPr>
          <p:cNvPr id="188" name="Google Shape;188;p56"/>
          <p:cNvSpPr txBox="1"/>
          <p:nvPr/>
        </p:nvSpPr>
        <p:spPr>
          <a:xfrm>
            <a:off x="561036" y="6459033"/>
            <a:ext cx="619217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CREDICORP · TÍTULO PRESENTACIÓN</a:t>
            </a:r>
            <a:endParaRPr/>
          </a:p>
        </p:txBody>
      </p:sp>
      <p:sp>
        <p:nvSpPr>
          <p:cNvPr id="189" name="Google Shape;189;p56"/>
          <p:cNvSpPr txBox="1"/>
          <p:nvPr>
            <p:ph idx="11" type="ftr"/>
          </p:nvPr>
        </p:nvSpPr>
        <p:spPr>
          <a:xfrm>
            <a:off x="342839" y="6356350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apositiva de título">
  <p:cSld name="2_Diapositiva de título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247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47" Type="http://schemas.openxmlformats.org/officeDocument/2006/relationships/theme" Target="../theme/theme1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‹#›</a:t>
            </a:fld>
            <a:endParaRPr/>
          </a:p>
        </p:txBody>
      </p:sp>
      <p:sp>
        <p:nvSpPr>
          <p:cNvPr id="15" name="Google Shape;15;p11"/>
          <p:cNvSpPr txBox="1"/>
          <p:nvPr/>
        </p:nvSpPr>
        <p:spPr>
          <a:xfrm>
            <a:off x="4752975" y="6672580"/>
            <a:ext cx="2706688" cy="121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Datos elaborados por BCP únicamente para fines del negocio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25.png"/><Relationship Id="rId8" Type="http://schemas.openxmlformats.org/officeDocument/2006/relationships/hyperlink" Target="https://www.google.com/url?sa=t&amp;rct=j&amp;q=&amp;esrc=s&amp;source=web&amp;cd=&amp;cad=rja&amp;uact=8&amp;ved=2ahUKEwjeitfhp9WSAxVSLbkGHeAqFeEQwqsBegQIFxAB&amp;url=https%3A%2F%2Fwww.facebook.com%2FMGP.Oficial%2Fvideos%2F-en-cada-escuela-hay-alguien-que-inspira-con-sus-valores-y-compromiso-el-concurs%2F774397985296191%2F&amp;usg=AOvVaw2ELowEVCP3DRaX_zx4zpQA&amp;opi=89978449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7.png"/><Relationship Id="rId6" Type="http://schemas.openxmlformats.org/officeDocument/2006/relationships/hyperlink" Target="http://www.miescuelatieneunheroe.com.pe/" TargetMode="External"/><Relationship Id="rId7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7.png"/><Relationship Id="rId6" Type="http://schemas.openxmlformats.org/officeDocument/2006/relationships/image" Target="../media/image21.png"/><Relationship Id="rId7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7.png"/><Relationship Id="rId6" Type="http://schemas.openxmlformats.org/officeDocument/2006/relationships/image" Target="../media/image21.png"/><Relationship Id="rId7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7.png"/><Relationship Id="rId6" Type="http://schemas.openxmlformats.org/officeDocument/2006/relationships/image" Target="../media/image21.png"/><Relationship Id="rId7" Type="http://schemas.openxmlformats.org/officeDocument/2006/relationships/image" Target="../media/image4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47.png"/><Relationship Id="rId8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7.jpg"/><Relationship Id="rId4" Type="http://schemas.openxmlformats.org/officeDocument/2006/relationships/image" Target="../media/image36.png"/><Relationship Id="rId5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9" Type="http://schemas.openxmlformats.org/officeDocument/2006/relationships/image" Target="../media/image33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35.png"/><Relationship Id="rId8" Type="http://schemas.openxmlformats.org/officeDocument/2006/relationships/image" Target="../media/image3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3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40.jpg"/><Relationship Id="rId8" Type="http://schemas.openxmlformats.org/officeDocument/2006/relationships/image" Target="../media/image4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image" Target="../media/image42.png"/><Relationship Id="rId8" Type="http://schemas.openxmlformats.org/officeDocument/2006/relationships/image" Target="../media/image5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Relationship Id="rId4" Type="http://schemas.openxmlformats.org/officeDocument/2006/relationships/image" Target="../media/image22.png"/><Relationship Id="rId5" Type="http://schemas.openxmlformats.org/officeDocument/2006/relationships/image" Target="../media/image21.png"/><Relationship Id="rId6" Type="http://schemas.openxmlformats.org/officeDocument/2006/relationships/image" Target="../media/image27.png"/><Relationship Id="rId7" Type="http://schemas.openxmlformats.org/officeDocument/2006/relationships/hyperlink" Target="https://chat.whatsapp.com/Bs1ItRxOSxf8057yOLSf9f?s=sh&amp;p=i&amp;mlu=4&amp;amv=0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jp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8.png"/><Relationship Id="rId7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285099" cy="6889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" title="key visual - 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930"/>
            <a:ext cx="12192000" cy="6840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8930"/>
            <a:ext cx="12192000" cy="6840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2"/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grpSp>
          <p:nvGrpSpPr>
            <p:cNvPr id="205" name="Google Shape;205;p2"/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descr="Imagen que contiene Patrón de fondo&#10;&#10;El contenido generado por IA puede ser incorrecto." id="206" name="Google Shape;206;p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207" name="Google Shape;207;p2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208" name="Google Shape;208;p2"/>
            <p:cNvPicPr preferRelativeResize="0"/>
            <p:nvPr/>
          </p:nvPicPr>
          <p:blipFill rotWithShape="1">
            <a:blip r:embed="rId4">
              <a:alphaModFix/>
            </a:blip>
            <a:srcRect b="35467" l="0" r="0" t="33845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9" name="Google Shape;209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210" name="Google Shape;210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" name="Google Shape;211;p2"/>
          <p:cNvSpPr txBox="1"/>
          <p:nvPr/>
        </p:nvSpPr>
        <p:spPr>
          <a:xfrm>
            <a:off x="3674393" y="489403"/>
            <a:ext cx="10622162" cy="34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b="1" i="0" lang="es-PE" sz="32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¿De qué trata el concurso?</a:t>
            </a:r>
            <a:endParaRPr b="0" i="0" sz="32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2" name="Google Shape;212;p2"/>
          <p:cNvSpPr txBox="1"/>
          <p:nvPr/>
        </p:nvSpPr>
        <p:spPr>
          <a:xfrm>
            <a:off x="1336053" y="1070627"/>
            <a:ext cx="984523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20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“Mi escuela tiene un héroe” es un concurso nacional organizado por la </a:t>
            </a:r>
            <a:r>
              <a:rPr b="1" i="0" lang="es-PE" sz="20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Marina de Guerra del Perú, La Fundación Miguel Grau y Credicorp </a:t>
            </a:r>
            <a:r>
              <a:rPr b="0" i="0" lang="es-PE" sz="20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que surge con la finalidad de:</a:t>
            </a:r>
            <a:endParaRPr/>
          </a:p>
        </p:txBody>
      </p:sp>
      <p:sp>
        <p:nvSpPr>
          <p:cNvPr id="213" name="Google Shape;213;p2"/>
          <p:cNvSpPr/>
          <p:nvPr/>
        </p:nvSpPr>
        <p:spPr>
          <a:xfrm>
            <a:off x="6602031" y="2934269"/>
            <a:ext cx="4579253" cy="2873855"/>
          </a:xfrm>
          <a:prstGeom prst="roundRect">
            <a:avLst>
              <a:gd fmla="val 8291" name="adj"/>
            </a:avLst>
          </a:prstGeom>
          <a:noFill/>
          <a:ln cap="flat" cmpd="sng" w="25400">
            <a:solidFill>
              <a:srgbClr val="AF609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4" name="Google Shape;214;p2"/>
          <p:cNvSpPr txBox="1"/>
          <p:nvPr/>
        </p:nvSpPr>
        <p:spPr>
          <a:xfrm>
            <a:off x="6669404" y="3526930"/>
            <a:ext cx="444450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8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Promover en estudiantes la identificación de líderes con impacto en su comunidad escolar, resaltando valores como </a:t>
            </a:r>
            <a:r>
              <a:rPr b="1" i="0" lang="es-PE" sz="1800" u="none" cap="none" strike="noStrike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ciudadanía</a:t>
            </a:r>
            <a:r>
              <a:rPr b="0" i="0" lang="es-PE" sz="1800" u="none" cap="none" strike="noStrike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, </a:t>
            </a:r>
            <a:r>
              <a:rPr b="1" i="0" lang="es-PE" sz="1800" u="none" cap="none" strike="noStrike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liderazgo juvenil </a:t>
            </a:r>
            <a:r>
              <a:rPr b="0" i="0" lang="es-PE" sz="18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y </a:t>
            </a:r>
            <a:r>
              <a:rPr b="1" i="0" lang="es-PE" sz="1800" u="none" cap="none" strike="noStrike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valores cívicos </a:t>
            </a:r>
            <a:r>
              <a:rPr b="0" i="0" lang="es-PE" sz="18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desde el entorno educativo, fortaleciendo el compromiso social de las nuevas generaciones. </a:t>
            </a:r>
            <a:endParaRPr b="1" i="0" sz="1800" u="none" cap="none" strike="noStrike">
              <a:solidFill>
                <a:schemeClr val="accent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5" name="Google Shape;215;p2"/>
          <p:cNvSpPr txBox="1"/>
          <p:nvPr/>
        </p:nvSpPr>
        <p:spPr>
          <a:xfrm>
            <a:off x="6750780" y="3081859"/>
            <a:ext cx="2032020" cy="400110"/>
          </a:xfrm>
          <a:prstGeom prst="rect">
            <a:avLst/>
          </a:prstGeom>
          <a:noFill/>
          <a:ln cap="flat" cmpd="sng" w="9525">
            <a:solidFill>
              <a:srgbClr val="EFEF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 Tight"/>
              <a:buNone/>
            </a:pPr>
            <a:r>
              <a:rPr b="1" i="0" lang="es-PE" sz="2000" u="none" cap="none" strike="noStrike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OBJETIVO</a:t>
            </a:r>
            <a:endParaRPr b="1" i="0" sz="1800" u="none" cap="none" strike="noStrike">
              <a:solidFill>
                <a:schemeClr val="accent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6" name="Google Shape;216;p2"/>
          <p:cNvSpPr/>
          <p:nvPr/>
        </p:nvSpPr>
        <p:spPr>
          <a:xfrm>
            <a:off x="4733037" y="4078545"/>
            <a:ext cx="1104900" cy="762000"/>
          </a:xfrm>
          <a:custGeom>
            <a:rect b="b" l="l" r="r" t="t"/>
            <a:pathLst>
              <a:path extrusionOk="0" h="762000" w="1104900">
                <a:moveTo>
                  <a:pt x="28575" y="762000"/>
                </a:moveTo>
                <a:lnTo>
                  <a:pt x="1104900" y="0"/>
                </a:lnTo>
                <a:lnTo>
                  <a:pt x="0" y="0"/>
                </a:lnTo>
                <a:lnTo>
                  <a:pt x="28575" y="76200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17" name="Google Shape;217;p2"/>
          <p:cNvSpPr/>
          <p:nvPr/>
        </p:nvSpPr>
        <p:spPr>
          <a:xfrm>
            <a:off x="6788864" y="3140278"/>
            <a:ext cx="306070" cy="306070"/>
          </a:xfrm>
          <a:custGeom>
            <a:rect b="b" l="l" r="r" t="t"/>
            <a:pathLst>
              <a:path extrusionOk="0" h="306069" w="306070">
                <a:moveTo>
                  <a:pt x="152793" y="0"/>
                </a:moveTo>
                <a:lnTo>
                  <a:pt x="104501" y="7788"/>
                </a:lnTo>
                <a:lnTo>
                  <a:pt x="62558" y="29478"/>
                </a:lnTo>
                <a:lnTo>
                  <a:pt x="29482" y="62553"/>
                </a:lnTo>
                <a:lnTo>
                  <a:pt x="7790" y="104496"/>
                </a:lnTo>
                <a:lnTo>
                  <a:pt x="0" y="152793"/>
                </a:lnTo>
                <a:lnTo>
                  <a:pt x="7790" y="201091"/>
                </a:lnTo>
                <a:lnTo>
                  <a:pt x="29482" y="243038"/>
                </a:lnTo>
                <a:lnTo>
                  <a:pt x="62558" y="276116"/>
                </a:lnTo>
                <a:lnTo>
                  <a:pt x="104501" y="297809"/>
                </a:lnTo>
                <a:lnTo>
                  <a:pt x="152793" y="305600"/>
                </a:lnTo>
                <a:lnTo>
                  <a:pt x="201091" y="297809"/>
                </a:lnTo>
                <a:lnTo>
                  <a:pt x="243038" y="276116"/>
                </a:lnTo>
                <a:lnTo>
                  <a:pt x="276116" y="243038"/>
                </a:lnTo>
                <a:lnTo>
                  <a:pt x="297809" y="201091"/>
                </a:lnTo>
                <a:lnTo>
                  <a:pt x="305600" y="152793"/>
                </a:lnTo>
                <a:lnTo>
                  <a:pt x="297809" y="104496"/>
                </a:lnTo>
                <a:lnTo>
                  <a:pt x="276116" y="62553"/>
                </a:lnTo>
                <a:lnTo>
                  <a:pt x="243038" y="29478"/>
                </a:lnTo>
                <a:lnTo>
                  <a:pt x="201091" y="7788"/>
                </a:lnTo>
                <a:lnTo>
                  <a:pt x="152793" y="0"/>
                </a:lnTo>
                <a:close/>
              </a:path>
            </a:pathLst>
          </a:custGeom>
          <a:solidFill>
            <a:srgbClr val="EB41A9">
              <a:alpha val="29804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descr="Una foto de un hombre con traje y corbata&#10;&#10;El contenido generado por IA puede ser incorrecto." id="218" name="Google Shape;218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89933" y="3060309"/>
            <a:ext cx="4692473" cy="2621773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"/>
          <p:cNvSpPr txBox="1"/>
          <p:nvPr/>
        </p:nvSpPr>
        <p:spPr>
          <a:xfrm>
            <a:off x="1189933" y="5705384"/>
            <a:ext cx="440003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 u="sng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 - RRSS Marina de Guerra del Perú</a:t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20" name="Google Shape;220;p2"/>
          <p:cNvSpPr txBox="1"/>
          <p:nvPr/>
        </p:nvSpPr>
        <p:spPr>
          <a:xfrm>
            <a:off x="2900796" y="1764573"/>
            <a:ext cx="671574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visibilizar a </a:t>
            </a:r>
            <a:r>
              <a:rPr b="1" lang="es-PE" sz="24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líderes escolares </a:t>
            </a:r>
            <a:r>
              <a:rPr lang="es-PE" sz="24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que generan </a:t>
            </a:r>
            <a:r>
              <a:rPr b="1" lang="es-PE" sz="24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impacto real </a:t>
            </a:r>
            <a:r>
              <a:rPr lang="es-PE" sz="24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en sus </a:t>
            </a:r>
            <a:r>
              <a:rPr b="1" lang="es-PE" sz="24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comunidades educativas. </a:t>
            </a:r>
            <a:endParaRPr b="1" sz="240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" name="Google Shape;225;p3"/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grpSp>
          <p:nvGrpSpPr>
            <p:cNvPr id="226" name="Google Shape;226;p3"/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descr="Imagen que contiene Patrón de fondo&#10;&#10;El contenido generado por IA puede ser incorrecto." id="227" name="Google Shape;227;p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228" name="Google Shape;228;p3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229" name="Google Shape;229;p3"/>
            <p:cNvPicPr preferRelativeResize="0"/>
            <p:nvPr/>
          </p:nvPicPr>
          <p:blipFill rotWithShape="1">
            <a:blip r:embed="rId4">
              <a:alphaModFix/>
            </a:blip>
            <a:srcRect b="35467" l="0" r="0" t="33845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230" name="Google Shape;230;p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1" name="Google Shape;231;p3"/>
          <p:cNvSpPr txBox="1"/>
          <p:nvPr/>
        </p:nvSpPr>
        <p:spPr>
          <a:xfrm>
            <a:off x="4189950" y="483896"/>
            <a:ext cx="6055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b="1" lang="es-PE" sz="3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¿Cómo postulo?</a:t>
            </a:r>
            <a:endParaRPr sz="32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538921" y="2794490"/>
            <a:ext cx="10961530" cy="813839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AF609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425726" y="2645977"/>
            <a:ext cx="1789331" cy="762000"/>
          </a:xfrm>
          <a:custGeom>
            <a:rect b="b" l="l" r="r" t="t"/>
            <a:pathLst>
              <a:path extrusionOk="0" h="762000" w="1104900">
                <a:moveTo>
                  <a:pt x="28575" y="762000"/>
                </a:moveTo>
                <a:lnTo>
                  <a:pt x="1104900" y="0"/>
                </a:lnTo>
                <a:lnTo>
                  <a:pt x="0" y="0"/>
                </a:lnTo>
                <a:lnTo>
                  <a:pt x="28575" y="76200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4" name="Google Shape;234;p3"/>
          <p:cNvSpPr txBox="1"/>
          <p:nvPr/>
        </p:nvSpPr>
        <p:spPr>
          <a:xfrm>
            <a:off x="351659" y="2953603"/>
            <a:ext cx="1096153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1800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Estudiantes</a:t>
            </a:r>
            <a:r>
              <a:rPr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 de Instituciones educativas públicas y privadas del </a:t>
            </a:r>
            <a:r>
              <a:rPr b="1" lang="es-PE" sz="1800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EBR Secundaria </a:t>
            </a:r>
            <a:r>
              <a:rPr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(3°, 4° y 5° año) a nivel nacional.</a:t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5" name="Google Shape;235;p3"/>
          <p:cNvSpPr txBox="1"/>
          <p:nvPr/>
        </p:nvSpPr>
        <p:spPr>
          <a:xfrm>
            <a:off x="714801" y="2603788"/>
            <a:ext cx="2864537" cy="400110"/>
          </a:xfrm>
          <a:prstGeom prst="rect">
            <a:avLst/>
          </a:prstGeom>
          <a:solidFill>
            <a:srgbClr val="EFEEE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 Tight"/>
              <a:buNone/>
            </a:pPr>
            <a:r>
              <a:rPr b="1" lang="es-PE" sz="20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         PARTICIPANTES</a:t>
            </a:r>
            <a:endParaRPr b="1" sz="2000">
              <a:solidFill>
                <a:schemeClr val="accent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826930" y="2632851"/>
            <a:ext cx="314749" cy="306070"/>
          </a:xfrm>
          <a:custGeom>
            <a:rect b="b" l="l" r="r" t="t"/>
            <a:pathLst>
              <a:path extrusionOk="0" h="306069" w="306070">
                <a:moveTo>
                  <a:pt x="152793" y="0"/>
                </a:moveTo>
                <a:lnTo>
                  <a:pt x="104501" y="7788"/>
                </a:lnTo>
                <a:lnTo>
                  <a:pt x="62558" y="29478"/>
                </a:lnTo>
                <a:lnTo>
                  <a:pt x="29482" y="62553"/>
                </a:lnTo>
                <a:lnTo>
                  <a:pt x="7790" y="104496"/>
                </a:lnTo>
                <a:lnTo>
                  <a:pt x="0" y="152793"/>
                </a:lnTo>
                <a:lnTo>
                  <a:pt x="7790" y="201091"/>
                </a:lnTo>
                <a:lnTo>
                  <a:pt x="29482" y="243038"/>
                </a:lnTo>
                <a:lnTo>
                  <a:pt x="62558" y="276116"/>
                </a:lnTo>
                <a:lnTo>
                  <a:pt x="104501" y="297809"/>
                </a:lnTo>
                <a:lnTo>
                  <a:pt x="152793" y="305600"/>
                </a:lnTo>
                <a:lnTo>
                  <a:pt x="201091" y="297809"/>
                </a:lnTo>
                <a:lnTo>
                  <a:pt x="243038" y="276116"/>
                </a:lnTo>
                <a:lnTo>
                  <a:pt x="276116" y="243038"/>
                </a:lnTo>
                <a:lnTo>
                  <a:pt x="297809" y="201091"/>
                </a:lnTo>
                <a:lnTo>
                  <a:pt x="305600" y="152793"/>
                </a:lnTo>
                <a:lnTo>
                  <a:pt x="297809" y="104496"/>
                </a:lnTo>
                <a:lnTo>
                  <a:pt x="276116" y="62553"/>
                </a:lnTo>
                <a:lnTo>
                  <a:pt x="243038" y="29478"/>
                </a:lnTo>
                <a:lnTo>
                  <a:pt x="201091" y="7788"/>
                </a:lnTo>
                <a:lnTo>
                  <a:pt x="152793" y="0"/>
                </a:lnTo>
                <a:close/>
              </a:path>
            </a:pathLst>
          </a:custGeom>
          <a:solidFill>
            <a:srgbClr val="EB41A9">
              <a:alpha val="29804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4748512" y="3366225"/>
            <a:ext cx="7212344" cy="497021"/>
          </a:xfrm>
          <a:prstGeom prst="roundRect">
            <a:avLst>
              <a:gd fmla="val 16667" name="adj"/>
            </a:avLst>
          </a:prstGeom>
          <a:solidFill>
            <a:srgbClr val="DB6BA8"/>
          </a:solidFill>
          <a:ln cap="flat" cmpd="sng" w="25400">
            <a:solidFill>
              <a:srgbClr val="AF609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6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Grupos conformados entre 3 a 5 </a:t>
            </a:r>
            <a:r>
              <a:rPr b="1" lang="es-PE" sz="16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estudiantes</a:t>
            </a:r>
            <a:r>
              <a:rPr lang="es-PE" sz="16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 y un </a:t>
            </a:r>
            <a:r>
              <a:rPr b="1" lang="es-PE" sz="16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docente</a:t>
            </a:r>
            <a:r>
              <a:rPr lang="es-PE" sz="16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 mentor</a:t>
            </a:r>
            <a:endParaRPr sz="16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641536" y="4060896"/>
            <a:ext cx="10961530" cy="1159961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AF6099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477034" y="4298431"/>
            <a:ext cx="1789331" cy="762000"/>
          </a:xfrm>
          <a:custGeom>
            <a:rect b="b" l="l" r="r" t="t"/>
            <a:pathLst>
              <a:path extrusionOk="0" h="762000" w="1104900">
                <a:moveTo>
                  <a:pt x="28575" y="762000"/>
                </a:moveTo>
                <a:lnTo>
                  <a:pt x="1104900" y="0"/>
                </a:lnTo>
                <a:lnTo>
                  <a:pt x="0" y="0"/>
                </a:lnTo>
                <a:lnTo>
                  <a:pt x="28575" y="76200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0" name="Google Shape;240;p3"/>
          <p:cNvSpPr txBox="1"/>
          <p:nvPr/>
        </p:nvSpPr>
        <p:spPr>
          <a:xfrm>
            <a:off x="477034" y="4220009"/>
            <a:ext cx="1092467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Presentar mediante un </a:t>
            </a:r>
            <a:r>
              <a:rPr b="1"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video corto </a:t>
            </a:r>
            <a:r>
              <a:rPr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una </a:t>
            </a:r>
            <a:r>
              <a:rPr b="1"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historia que destaque a un héroe escolar</a:t>
            </a:r>
            <a:r>
              <a:rPr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, evidenciando su impacto, acciones y aporte a la comunidad. Además, </a:t>
            </a:r>
            <a:r>
              <a:rPr b="1"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p</a:t>
            </a:r>
            <a:r>
              <a:rPr b="1" lang="es-PE" sz="1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roponer una mejora </a:t>
            </a:r>
            <a:r>
              <a:rPr b="1"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concreta </a:t>
            </a:r>
            <a:r>
              <a:rPr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que desean implementar en su </a:t>
            </a:r>
            <a:r>
              <a:rPr b="1"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colegio</a:t>
            </a:r>
            <a:r>
              <a:rPr lang="es-PE" sz="1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 o centro educativo. </a:t>
            </a:r>
            <a:endParaRPr/>
          </a:p>
        </p:txBody>
      </p:sp>
      <p:sp>
        <p:nvSpPr>
          <p:cNvPr id="241" name="Google Shape;241;p3"/>
          <p:cNvSpPr txBox="1"/>
          <p:nvPr/>
        </p:nvSpPr>
        <p:spPr>
          <a:xfrm>
            <a:off x="812582" y="3883294"/>
            <a:ext cx="4354925" cy="400110"/>
          </a:xfrm>
          <a:prstGeom prst="rect">
            <a:avLst/>
          </a:prstGeom>
          <a:solidFill>
            <a:srgbClr val="EFEEE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Inter Tight"/>
              <a:buNone/>
            </a:pPr>
            <a:r>
              <a:rPr b="1" lang="es-PE" sz="20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          REQUISITO DE POSTULACIÓN</a:t>
            </a:r>
            <a:endParaRPr b="1" sz="2000">
              <a:solidFill>
                <a:schemeClr val="accent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2" name="Google Shape;242;p3"/>
          <p:cNvSpPr txBox="1"/>
          <p:nvPr/>
        </p:nvSpPr>
        <p:spPr>
          <a:xfrm>
            <a:off x="1985566" y="1842558"/>
            <a:ext cx="838009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mediante </a:t>
            </a:r>
            <a:r>
              <a:rPr b="1" lang="es-PE" sz="2800" u="sng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www.miescuelatieneunheroe.com.pe</a:t>
            </a:r>
            <a:br>
              <a:rPr b="1" lang="es-PE" sz="28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endParaRPr sz="2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243" name="Google Shape;243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217912" y="5871739"/>
            <a:ext cx="765890" cy="76589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"/>
          <p:cNvSpPr/>
          <p:nvPr/>
        </p:nvSpPr>
        <p:spPr>
          <a:xfrm>
            <a:off x="949146" y="3931461"/>
            <a:ext cx="330796" cy="306070"/>
          </a:xfrm>
          <a:custGeom>
            <a:rect b="b" l="l" r="r" t="t"/>
            <a:pathLst>
              <a:path extrusionOk="0" h="306069" w="306070">
                <a:moveTo>
                  <a:pt x="152793" y="0"/>
                </a:moveTo>
                <a:lnTo>
                  <a:pt x="104501" y="7788"/>
                </a:lnTo>
                <a:lnTo>
                  <a:pt x="62558" y="29478"/>
                </a:lnTo>
                <a:lnTo>
                  <a:pt x="29482" y="62553"/>
                </a:lnTo>
                <a:lnTo>
                  <a:pt x="7790" y="104496"/>
                </a:lnTo>
                <a:lnTo>
                  <a:pt x="0" y="152793"/>
                </a:lnTo>
                <a:lnTo>
                  <a:pt x="7790" y="201091"/>
                </a:lnTo>
                <a:lnTo>
                  <a:pt x="29482" y="243038"/>
                </a:lnTo>
                <a:lnTo>
                  <a:pt x="62558" y="276116"/>
                </a:lnTo>
                <a:lnTo>
                  <a:pt x="104501" y="297809"/>
                </a:lnTo>
                <a:lnTo>
                  <a:pt x="152793" y="305600"/>
                </a:lnTo>
                <a:lnTo>
                  <a:pt x="201091" y="297809"/>
                </a:lnTo>
                <a:lnTo>
                  <a:pt x="243038" y="276116"/>
                </a:lnTo>
                <a:lnTo>
                  <a:pt x="276116" y="243038"/>
                </a:lnTo>
                <a:lnTo>
                  <a:pt x="297809" y="201091"/>
                </a:lnTo>
                <a:lnTo>
                  <a:pt x="305600" y="152793"/>
                </a:lnTo>
                <a:lnTo>
                  <a:pt x="297809" y="104496"/>
                </a:lnTo>
                <a:lnTo>
                  <a:pt x="276116" y="62553"/>
                </a:lnTo>
                <a:lnTo>
                  <a:pt x="243038" y="29478"/>
                </a:lnTo>
                <a:lnTo>
                  <a:pt x="201091" y="7788"/>
                </a:lnTo>
                <a:lnTo>
                  <a:pt x="152793" y="0"/>
                </a:lnTo>
                <a:close/>
              </a:path>
            </a:pathLst>
          </a:custGeom>
          <a:solidFill>
            <a:srgbClr val="EB41A9">
              <a:alpha val="29804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45" name="Google Shape;245;p3"/>
          <p:cNvSpPr txBox="1"/>
          <p:nvPr/>
        </p:nvSpPr>
        <p:spPr>
          <a:xfrm>
            <a:off x="1279942" y="1341523"/>
            <a:ext cx="10492824" cy="521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lang="es-PE" sz="3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Este año, puedes postular desde el 17 de agosto del 2026</a:t>
            </a:r>
            <a:endParaRPr sz="32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g3f7823c2383_0_166"/>
          <p:cNvGrpSpPr/>
          <p:nvPr/>
        </p:nvGrpSpPr>
        <p:grpSpPr>
          <a:xfrm>
            <a:off x="-6350" y="0"/>
            <a:ext cx="12198351" cy="6857999"/>
            <a:chOff x="-6350" y="0"/>
            <a:chExt cx="12198351" cy="6857999"/>
          </a:xfrm>
        </p:grpSpPr>
        <p:grpSp>
          <p:nvGrpSpPr>
            <p:cNvPr id="251" name="Google Shape;251;g3f7823c2383_0_166"/>
            <p:cNvGrpSpPr/>
            <p:nvPr/>
          </p:nvGrpSpPr>
          <p:grpSpPr>
            <a:xfrm>
              <a:off x="-6350" y="0"/>
              <a:ext cx="12198351" cy="6857999"/>
              <a:chOff x="-21293364" y="-880741"/>
              <a:chExt cx="12198351" cy="6857999"/>
            </a:xfrm>
          </p:grpSpPr>
          <p:pic>
            <p:nvPicPr>
              <p:cNvPr descr="Imagen que contiene Patrón de fondo&#10;&#10;El contenido generado por IA puede ser incorrecto." id="252" name="Google Shape;252;g3f7823c2383_0_16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1" cy="6857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253" name="Google Shape;253;g3f7823c2383_0_166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1" cy="11223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254" name="Google Shape;254;g3f7823c2383_0_166"/>
            <p:cNvPicPr preferRelativeResize="0"/>
            <p:nvPr/>
          </p:nvPicPr>
          <p:blipFill rotWithShape="1">
            <a:blip r:embed="rId4">
              <a:alphaModFix/>
            </a:blip>
            <a:srcRect b="35466" l="0" r="0" t="33846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255" name="Google Shape;255;g3f7823c2383_0_16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6" name="Google Shape;256;g3f7823c2383_0_16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17912" y="5871739"/>
            <a:ext cx="765890" cy="76589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3f7823c2383_0_166"/>
          <p:cNvSpPr txBox="1"/>
          <p:nvPr/>
        </p:nvSpPr>
        <p:spPr>
          <a:xfrm>
            <a:off x="4189950" y="483896"/>
            <a:ext cx="6055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b="1" lang="es-PE" sz="3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¿Cómo postulo?</a:t>
            </a:r>
            <a:endParaRPr sz="32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258" name="Google Shape;258;g3f7823c2383_0_166"/>
          <p:cNvPicPr preferRelativeResize="0"/>
          <p:nvPr/>
        </p:nvPicPr>
        <p:blipFill rotWithShape="1">
          <a:blip r:embed="rId7">
            <a:alphaModFix/>
          </a:blip>
          <a:srcRect b="6552" l="2026" r="1495" t="4186"/>
          <a:stretch/>
        </p:blipFill>
        <p:spPr>
          <a:xfrm>
            <a:off x="384263" y="2015900"/>
            <a:ext cx="11291824" cy="284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g3f7823c2383_0_199"/>
          <p:cNvGrpSpPr/>
          <p:nvPr/>
        </p:nvGrpSpPr>
        <p:grpSpPr>
          <a:xfrm>
            <a:off x="-6350" y="0"/>
            <a:ext cx="12198351" cy="6857999"/>
            <a:chOff x="-6350" y="0"/>
            <a:chExt cx="12198351" cy="6857999"/>
          </a:xfrm>
        </p:grpSpPr>
        <p:grpSp>
          <p:nvGrpSpPr>
            <p:cNvPr id="264" name="Google Shape;264;g3f7823c2383_0_199"/>
            <p:cNvGrpSpPr/>
            <p:nvPr/>
          </p:nvGrpSpPr>
          <p:grpSpPr>
            <a:xfrm>
              <a:off x="-6350" y="0"/>
              <a:ext cx="12198351" cy="6857999"/>
              <a:chOff x="-21293364" y="-880741"/>
              <a:chExt cx="12198351" cy="6857999"/>
            </a:xfrm>
          </p:grpSpPr>
          <p:pic>
            <p:nvPicPr>
              <p:cNvPr descr="Imagen que contiene Patrón de fondo&#10;&#10;El contenido generado por IA puede ser incorrecto." id="265" name="Google Shape;265;g3f7823c2383_0_19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1" cy="6857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266" name="Google Shape;266;g3f7823c2383_0_199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1" cy="11223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267" name="Google Shape;267;g3f7823c2383_0_199"/>
            <p:cNvPicPr preferRelativeResize="0"/>
            <p:nvPr/>
          </p:nvPicPr>
          <p:blipFill rotWithShape="1">
            <a:blip r:embed="rId4">
              <a:alphaModFix/>
            </a:blip>
            <a:srcRect b="35466" l="0" r="0" t="33846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268" name="Google Shape;268;g3f7823c2383_0_19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9" name="Google Shape;269;g3f7823c2383_0_19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17912" y="5871739"/>
            <a:ext cx="765890" cy="76589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3f7823c2383_0_199"/>
          <p:cNvSpPr txBox="1"/>
          <p:nvPr/>
        </p:nvSpPr>
        <p:spPr>
          <a:xfrm>
            <a:off x="3262525" y="727371"/>
            <a:ext cx="6055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b="1" lang="es-PE" sz="3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Cronograma del Concurso</a:t>
            </a:r>
            <a:endParaRPr sz="32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271" name="Google Shape;271;g3f7823c2383_0_199"/>
          <p:cNvPicPr preferRelativeResize="0"/>
          <p:nvPr/>
        </p:nvPicPr>
        <p:blipFill rotWithShape="1">
          <a:blip r:embed="rId7">
            <a:alphaModFix/>
          </a:blip>
          <a:srcRect b="0" l="0" r="0" t="26400"/>
          <a:stretch/>
        </p:blipFill>
        <p:spPr>
          <a:xfrm>
            <a:off x="247650" y="1832097"/>
            <a:ext cx="11696700" cy="345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g3f8848908b0_0_6"/>
          <p:cNvGrpSpPr/>
          <p:nvPr/>
        </p:nvGrpSpPr>
        <p:grpSpPr>
          <a:xfrm>
            <a:off x="-6350" y="0"/>
            <a:ext cx="12198351" cy="6857999"/>
            <a:chOff x="-6350" y="0"/>
            <a:chExt cx="12198351" cy="6857999"/>
          </a:xfrm>
        </p:grpSpPr>
        <p:grpSp>
          <p:nvGrpSpPr>
            <p:cNvPr id="277" name="Google Shape;277;g3f8848908b0_0_6"/>
            <p:cNvGrpSpPr/>
            <p:nvPr/>
          </p:nvGrpSpPr>
          <p:grpSpPr>
            <a:xfrm>
              <a:off x="-6350" y="0"/>
              <a:ext cx="12198351" cy="6857999"/>
              <a:chOff x="-21293364" y="-880741"/>
              <a:chExt cx="12198351" cy="6857999"/>
            </a:xfrm>
          </p:grpSpPr>
          <p:pic>
            <p:nvPicPr>
              <p:cNvPr descr="Imagen que contiene Patrón de fondo&#10;&#10;El contenido generado por IA puede ser incorrecto." id="278" name="Google Shape;278;g3f8848908b0_0_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1" cy="6857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279" name="Google Shape;279;g3f8848908b0_0_6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1" cy="11223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280" name="Google Shape;280;g3f8848908b0_0_6"/>
            <p:cNvPicPr preferRelativeResize="0"/>
            <p:nvPr/>
          </p:nvPicPr>
          <p:blipFill rotWithShape="1">
            <a:blip r:embed="rId4">
              <a:alphaModFix/>
            </a:blip>
            <a:srcRect b="35466" l="0" r="0" t="33846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281" name="Google Shape;281;g3f8848908b0_0_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2" name="Google Shape;282;g3f8848908b0_0_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17912" y="5871739"/>
            <a:ext cx="765890" cy="76589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3f8848908b0_0_6"/>
          <p:cNvSpPr txBox="1"/>
          <p:nvPr/>
        </p:nvSpPr>
        <p:spPr>
          <a:xfrm>
            <a:off x="3262525" y="727371"/>
            <a:ext cx="6055800" cy="52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Inter Tight"/>
              <a:buNone/>
            </a:pPr>
            <a:r>
              <a:rPr b="1" lang="es-PE" sz="3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Cronograma del Concurso</a:t>
            </a:r>
            <a:endParaRPr sz="32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284" name="Google Shape;284;g3f8848908b0_0_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00920" y="1224363"/>
            <a:ext cx="7575826" cy="465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oogle Shape;289;p4"/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grpSp>
          <p:nvGrpSpPr>
            <p:cNvPr id="290" name="Google Shape;290;p4"/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descr="Imagen que contiene Patrón de fondo&#10;&#10;El contenido generado por IA puede ser incorrecto." id="291" name="Google Shape;291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292" name="Google Shape;292;p4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293" name="Google Shape;293;p4"/>
            <p:cNvPicPr preferRelativeResize="0"/>
            <p:nvPr/>
          </p:nvPicPr>
          <p:blipFill rotWithShape="1">
            <a:blip r:embed="rId4">
              <a:alphaModFix/>
            </a:blip>
            <a:srcRect b="35467" l="0" r="0" t="33845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295" name="Google Shape;295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6" name="Google Shape;296;p4"/>
          <p:cNvSpPr/>
          <p:nvPr/>
        </p:nvSpPr>
        <p:spPr>
          <a:xfrm>
            <a:off x="1036603" y="2406133"/>
            <a:ext cx="2696100" cy="998525"/>
          </a:xfrm>
          <a:custGeom>
            <a:rect b="b" l="l" r="r" t="t"/>
            <a:pathLst>
              <a:path extrusionOk="0" h="839707" w="1770795">
                <a:moveTo>
                  <a:pt x="1528762" y="0"/>
                </a:moveTo>
                <a:lnTo>
                  <a:pt x="0" y="0"/>
                </a:lnTo>
                <a:lnTo>
                  <a:pt x="242034" y="419854"/>
                </a:lnTo>
                <a:lnTo>
                  <a:pt x="0" y="839708"/>
                </a:lnTo>
                <a:lnTo>
                  <a:pt x="1528762" y="839708"/>
                </a:lnTo>
                <a:lnTo>
                  <a:pt x="1770796" y="419854"/>
                </a:lnTo>
                <a:close/>
              </a:path>
            </a:pathLst>
          </a:custGeom>
          <a:gradFill>
            <a:gsLst>
              <a:gs pos="0">
                <a:srgbClr val="225C5D"/>
              </a:gs>
              <a:gs pos="1942">
                <a:srgbClr val="225C5D"/>
              </a:gs>
              <a:gs pos="33000">
                <a:srgbClr val="338B8C"/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2000" u="none" cap="none" strike="noStrike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Inscripción de postulaciones</a:t>
            </a:r>
            <a:endParaRPr b="1" i="0" sz="2000" u="none" cap="none" strike="noStrike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7" name="Google Shape;297;p4"/>
          <p:cNvSpPr/>
          <p:nvPr/>
        </p:nvSpPr>
        <p:spPr>
          <a:xfrm>
            <a:off x="3734697" y="2419048"/>
            <a:ext cx="2437795" cy="985610"/>
          </a:xfrm>
          <a:custGeom>
            <a:rect b="b" l="l" r="r" t="t"/>
            <a:pathLst>
              <a:path extrusionOk="0" h="839707" w="1770795">
                <a:moveTo>
                  <a:pt x="1528762" y="0"/>
                </a:moveTo>
                <a:lnTo>
                  <a:pt x="0" y="0"/>
                </a:lnTo>
                <a:lnTo>
                  <a:pt x="242034" y="419854"/>
                </a:lnTo>
                <a:lnTo>
                  <a:pt x="0" y="839708"/>
                </a:lnTo>
                <a:lnTo>
                  <a:pt x="1528762" y="839708"/>
                </a:lnTo>
                <a:lnTo>
                  <a:pt x="1770796" y="419854"/>
                </a:lnTo>
                <a:close/>
              </a:path>
            </a:pathLst>
          </a:custGeom>
          <a:gradFill>
            <a:gsLst>
              <a:gs pos="0">
                <a:srgbClr val="721B4A"/>
              </a:gs>
              <a:gs pos="1942">
                <a:srgbClr val="721B4A"/>
              </a:gs>
              <a:gs pos="35000">
                <a:srgbClr val="AB296F"/>
              </a:gs>
              <a:gs pos="100000">
                <a:srgbClr val="D3499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8" name="Google Shape;298;p4"/>
          <p:cNvSpPr/>
          <p:nvPr/>
        </p:nvSpPr>
        <p:spPr>
          <a:xfrm>
            <a:off x="6174480" y="2419048"/>
            <a:ext cx="2437795" cy="985610"/>
          </a:xfrm>
          <a:custGeom>
            <a:rect b="b" l="l" r="r" t="t"/>
            <a:pathLst>
              <a:path extrusionOk="0" h="839707" w="1770795">
                <a:moveTo>
                  <a:pt x="1528762" y="0"/>
                </a:moveTo>
                <a:lnTo>
                  <a:pt x="0" y="0"/>
                </a:lnTo>
                <a:lnTo>
                  <a:pt x="242034" y="419854"/>
                </a:lnTo>
                <a:lnTo>
                  <a:pt x="0" y="839708"/>
                </a:lnTo>
                <a:lnTo>
                  <a:pt x="1528762" y="839708"/>
                </a:lnTo>
                <a:lnTo>
                  <a:pt x="1770796" y="419854"/>
                </a:lnTo>
                <a:close/>
              </a:path>
            </a:pathLst>
          </a:custGeom>
          <a:gradFill>
            <a:gsLst>
              <a:gs pos="0">
                <a:srgbClr val="24583B"/>
              </a:gs>
              <a:gs pos="1942">
                <a:srgbClr val="24583B"/>
              </a:gs>
              <a:gs pos="35000">
                <a:srgbClr val="368458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299" name="Google Shape;299;p4"/>
          <p:cNvSpPr/>
          <p:nvPr/>
        </p:nvSpPr>
        <p:spPr>
          <a:xfrm>
            <a:off x="8616337" y="2419048"/>
            <a:ext cx="2437795" cy="985610"/>
          </a:xfrm>
          <a:custGeom>
            <a:rect b="b" l="l" r="r" t="t"/>
            <a:pathLst>
              <a:path extrusionOk="0" h="839707" w="1770795">
                <a:moveTo>
                  <a:pt x="1528762" y="0"/>
                </a:moveTo>
                <a:lnTo>
                  <a:pt x="0" y="0"/>
                </a:lnTo>
                <a:lnTo>
                  <a:pt x="242034" y="419854"/>
                </a:lnTo>
                <a:lnTo>
                  <a:pt x="0" y="839708"/>
                </a:lnTo>
                <a:lnTo>
                  <a:pt x="1528762" y="839708"/>
                </a:lnTo>
                <a:lnTo>
                  <a:pt x="1770796" y="419854"/>
                </a:lnTo>
                <a:close/>
              </a:path>
            </a:pathLst>
          </a:custGeom>
          <a:gradFill>
            <a:gsLst>
              <a:gs pos="0">
                <a:srgbClr val="7F6D00"/>
              </a:gs>
              <a:gs pos="2000">
                <a:srgbClr val="7F6D00"/>
              </a:gs>
              <a:gs pos="28000">
                <a:srgbClr val="BFA300"/>
              </a:gs>
              <a:gs pos="100000">
                <a:schemeClr val="accent4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0" name="Google Shape;300;p4"/>
          <p:cNvSpPr txBox="1"/>
          <p:nvPr/>
        </p:nvSpPr>
        <p:spPr>
          <a:xfrm>
            <a:off x="1082720" y="4898788"/>
            <a:ext cx="2225472" cy="729449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400" u="sng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A cargo: </a:t>
            </a:r>
            <a:endParaRPr b="1" i="0" sz="1400" u="sng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4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Comité Credicorp</a:t>
            </a:r>
            <a:endParaRPr/>
          </a:p>
        </p:txBody>
      </p:sp>
      <p:sp>
        <p:nvSpPr>
          <p:cNvPr id="301" name="Google Shape;301;p4"/>
          <p:cNvSpPr/>
          <p:nvPr/>
        </p:nvSpPr>
        <p:spPr>
          <a:xfrm>
            <a:off x="1965907" y="1143893"/>
            <a:ext cx="1121600" cy="1121600"/>
          </a:xfrm>
          <a:prstGeom prst="pie">
            <a:avLst>
              <a:gd fmla="val 16203127" name="adj1"/>
              <a:gd fmla="val 21595833" name="adj2"/>
            </a:avLst>
          </a:prstGeom>
          <a:gradFill>
            <a:gsLst>
              <a:gs pos="0">
                <a:srgbClr val="225C5D"/>
              </a:gs>
              <a:gs pos="1942">
                <a:srgbClr val="225C5D"/>
              </a:gs>
              <a:gs pos="33000">
                <a:srgbClr val="338B8C"/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2" name="Google Shape;302;p4"/>
          <p:cNvSpPr/>
          <p:nvPr/>
        </p:nvSpPr>
        <p:spPr>
          <a:xfrm>
            <a:off x="2093974" y="1271960"/>
            <a:ext cx="865600" cy="865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rPr b="0" i="0" lang="es-PE" sz="2489" u="none" cap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3" name="Google Shape;303;p4"/>
          <p:cNvSpPr/>
          <p:nvPr/>
        </p:nvSpPr>
        <p:spPr>
          <a:xfrm>
            <a:off x="2187574" y="1365559"/>
            <a:ext cx="678400" cy="678400"/>
          </a:xfrm>
          <a:prstGeom prst="ellipse">
            <a:avLst/>
          </a:prstGeom>
          <a:gradFill>
            <a:gsLst>
              <a:gs pos="0">
                <a:srgbClr val="225C5D"/>
              </a:gs>
              <a:gs pos="1942">
                <a:srgbClr val="225C5D"/>
              </a:gs>
              <a:gs pos="33000">
                <a:srgbClr val="338B8C"/>
              </a:gs>
              <a:gs pos="100000">
                <a:schemeClr val="accen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4" name="Google Shape;304;p4"/>
          <p:cNvSpPr/>
          <p:nvPr/>
        </p:nvSpPr>
        <p:spPr>
          <a:xfrm>
            <a:off x="4405706" y="1143893"/>
            <a:ext cx="1121600" cy="1121600"/>
          </a:xfrm>
          <a:prstGeom prst="pie">
            <a:avLst>
              <a:gd fmla="val 16203127" name="adj1"/>
              <a:gd fmla="val 5401637" name="adj2"/>
            </a:avLst>
          </a:prstGeom>
          <a:gradFill>
            <a:gsLst>
              <a:gs pos="0">
                <a:srgbClr val="721B4A"/>
              </a:gs>
              <a:gs pos="1942">
                <a:srgbClr val="721B4A"/>
              </a:gs>
              <a:gs pos="35000">
                <a:srgbClr val="AB296F"/>
              </a:gs>
              <a:gs pos="100000">
                <a:srgbClr val="D3499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5" name="Google Shape;305;p4"/>
          <p:cNvSpPr/>
          <p:nvPr/>
        </p:nvSpPr>
        <p:spPr>
          <a:xfrm>
            <a:off x="4533772" y="1271960"/>
            <a:ext cx="865600" cy="865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rPr b="0" i="0" lang="es-PE" sz="2489" u="none" cap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6" name="Google Shape;306;p4"/>
          <p:cNvSpPr/>
          <p:nvPr/>
        </p:nvSpPr>
        <p:spPr>
          <a:xfrm>
            <a:off x="4627372" y="1365559"/>
            <a:ext cx="678400" cy="678400"/>
          </a:xfrm>
          <a:prstGeom prst="ellipse">
            <a:avLst/>
          </a:prstGeom>
          <a:gradFill>
            <a:gsLst>
              <a:gs pos="0">
                <a:srgbClr val="721B4A"/>
              </a:gs>
              <a:gs pos="1942">
                <a:srgbClr val="721B4A"/>
              </a:gs>
              <a:gs pos="35000">
                <a:srgbClr val="AB296F"/>
              </a:gs>
              <a:gs pos="100000">
                <a:srgbClr val="D3499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7" name="Google Shape;307;p4"/>
          <p:cNvSpPr/>
          <p:nvPr/>
        </p:nvSpPr>
        <p:spPr>
          <a:xfrm>
            <a:off x="6845492" y="1143893"/>
            <a:ext cx="1121600" cy="1121600"/>
          </a:xfrm>
          <a:prstGeom prst="pie">
            <a:avLst>
              <a:gd fmla="val 16203127" name="adj1"/>
              <a:gd fmla="val 10804358" name="adj2"/>
            </a:avLst>
          </a:prstGeom>
          <a:gradFill>
            <a:gsLst>
              <a:gs pos="0">
                <a:srgbClr val="24583B"/>
              </a:gs>
              <a:gs pos="1942">
                <a:srgbClr val="24583B"/>
              </a:gs>
              <a:gs pos="35000">
                <a:srgbClr val="368458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8" name="Google Shape;308;p4"/>
          <p:cNvSpPr/>
          <p:nvPr/>
        </p:nvSpPr>
        <p:spPr>
          <a:xfrm>
            <a:off x="6973559" y="1271960"/>
            <a:ext cx="865600" cy="865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rPr b="0" i="0" lang="es-PE" sz="2489" u="none" cap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09" name="Google Shape;309;p4"/>
          <p:cNvSpPr/>
          <p:nvPr/>
        </p:nvSpPr>
        <p:spPr>
          <a:xfrm>
            <a:off x="7067159" y="1365559"/>
            <a:ext cx="678400" cy="678400"/>
          </a:xfrm>
          <a:prstGeom prst="ellipse">
            <a:avLst/>
          </a:prstGeom>
          <a:gradFill>
            <a:gsLst>
              <a:gs pos="0">
                <a:srgbClr val="24583B"/>
              </a:gs>
              <a:gs pos="1942">
                <a:srgbClr val="24583B"/>
              </a:gs>
              <a:gs pos="35000">
                <a:srgbClr val="368458"/>
              </a:gs>
              <a:gs pos="100000">
                <a:schemeClr val="accent3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0" name="Google Shape;310;p4"/>
          <p:cNvSpPr/>
          <p:nvPr/>
        </p:nvSpPr>
        <p:spPr>
          <a:xfrm>
            <a:off x="9287350" y="1143893"/>
            <a:ext cx="1121600" cy="1121600"/>
          </a:xfrm>
          <a:prstGeom prst="pie">
            <a:avLst>
              <a:gd fmla="val 16203127" name="adj1"/>
              <a:gd fmla="val 16200559" name="adj2"/>
            </a:avLst>
          </a:prstGeom>
          <a:gradFill>
            <a:gsLst>
              <a:gs pos="0">
                <a:srgbClr val="7F6D00"/>
              </a:gs>
              <a:gs pos="2000">
                <a:srgbClr val="7F6D00"/>
              </a:gs>
              <a:gs pos="28000">
                <a:srgbClr val="BFA300"/>
              </a:gs>
              <a:gs pos="100000">
                <a:schemeClr val="accent4"/>
              </a:gs>
            </a:gsLst>
            <a:lin ang="10800000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1" name="Google Shape;311;p4"/>
          <p:cNvSpPr/>
          <p:nvPr/>
        </p:nvSpPr>
        <p:spPr>
          <a:xfrm>
            <a:off x="9415416" y="1271960"/>
            <a:ext cx="865600" cy="865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rPr b="0" i="0" lang="es-PE" sz="2489" u="none" cap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2" name="Google Shape;312;p4"/>
          <p:cNvSpPr/>
          <p:nvPr/>
        </p:nvSpPr>
        <p:spPr>
          <a:xfrm>
            <a:off x="9509016" y="1365559"/>
            <a:ext cx="678400" cy="678400"/>
          </a:xfrm>
          <a:prstGeom prst="ellipse">
            <a:avLst/>
          </a:prstGeom>
          <a:gradFill>
            <a:gsLst>
              <a:gs pos="0">
                <a:srgbClr val="7F6D00"/>
              </a:gs>
              <a:gs pos="2000">
                <a:srgbClr val="7F6D00"/>
              </a:gs>
              <a:gs pos="28000">
                <a:srgbClr val="BFA300"/>
              </a:gs>
              <a:gs pos="100000">
                <a:schemeClr val="accent4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3" name="Google Shape;313;p4"/>
          <p:cNvSpPr txBox="1"/>
          <p:nvPr/>
        </p:nvSpPr>
        <p:spPr>
          <a:xfrm>
            <a:off x="2195456" y="1548300"/>
            <a:ext cx="670400" cy="4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es-PE" sz="2133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01</a:t>
            </a:r>
            <a:endParaRPr b="1" i="0" sz="2133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4" name="Google Shape;314;p4"/>
          <p:cNvSpPr txBox="1"/>
          <p:nvPr/>
        </p:nvSpPr>
        <p:spPr>
          <a:xfrm>
            <a:off x="4631323" y="1548367"/>
            <a:ext cx="670400" cy="4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es-PE" sz="2133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02</a:t>
            </a:r>
            <a:endParaRPr b="1" i="0" sz="2133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5" name="Google Shape;315;p4"/>
          <p:cNvSpPr txBox="1"/>
          <p:nvPr/>
        </p:nvSpPr>
        <p:spPr>
          <a:xfrm>
            <a:off x="7072139" y="1548300"/>
            <a:ext cx="670400" cy="4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es-PE" sz="2133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03</a:t>
            </a:r>
            <a:endParaRPr b="1" i="0" sz="2133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6" name="Google Shape;316;p4"/>
          <p:cNvSpPr txBox="1"/>
          <p:nvPr/>
        </p:nvSpPr>
        <p:spPr>
          <a:xfrm>
            <a:off x="9506856" y="1548300"/>
            <a:ext cx="670400" cy="4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3"/>
              <a:buFont typeface="Arial"/>
              <a:buNone/>
            </a:pPr>
            <a:r>
              <a:rPr b="1" i="0" lang="es-PE" sz="2133" u="none" cap="none" strike="noStrike">
                <a:solidFill>
                  <a:srgbClr val="FFFFFF"/>
                </a:solidFill>
                <a:latin typeface="Inter Tight"/>
                <a:ea typeface="Inter Tight"/>
                <a:cs typeface="Inter Tight"/>
                <a:sym typeface="Inter Tight"/>
              </a:rPr>
              <a:t>04</a:t>
            </a:r>
            <a:endParaRPr b="1" i="0" sz="2133" u="none" cap="none" strike="noStrike">
              <a:solidFill>
                <a:srgbClr val="FFFFFF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7" name="Google Shape;317;p4"/>
          <p:cNvSpPr txBox="1"/>
          <p:nvPr/>
        </p:nvSpPr>
        <p:spPr>
          <a:xfrm>
            <a:off x="4020995" y="2467819"/>
            <a:ext cx="1865200" cy="974839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850" u="none" cap="none" strike="noStrike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Preselección de semifinalistas</a:t>
            </a:r>
            <a:endParaRPr b="1" i="0" sz="1850" u="none" cap="none" strike="noStrike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8" name="Google Shape;318;p4"/>
          <p:cNvSpPr txBox="1"/>
          <p:nvPr/>
        </p:nvSpPr>
        <p:spPr>
          <a:xfrm>
            <a:off x="6434947" y="2467819"/>
            <a:ext cx="1891030" cy="974839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850" u="none" cap="none" strike="noStrike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Votación de Público en General</a:t>
            </a:r>
            <a:endParaRPr b="1" i="0" sz="1850" u="none" cap="none" strike="noStrike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19" name="Google Shape;319;p4"/>
          <p:cNvSpPr txBox="1"/>
          <p:nvPr/>
        </p:nvSpPr>
        <p:spPr>
          <a:xfrm>
            <a:off x="8902635" y="2713209"/>
            <a:ext cx="1865200" cy="61321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850" u="none" cap="none" strike="noStrike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Evaluación final</a:t>
            </a:r>
            <a:endParaRPr b="0" i="0" sz="1867" u="none" cap="none" strike="noStrike">
              <a:solidFill>
                <a:schemeClr val="l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0" name="Google Shape;320;p4"/>
          <p:cNvSpPr/>
          <p:nvPr/>
        </p:nvSpPr>
        <p:spPr>
          <a:xfrm>
            <a:off x="5532274" y="1622309"/>
            <a:ext cx="164800" cy="16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1" name="Google Shape;321;p4"/>
          <p:cNvSpPr/>
          <p:nvPr/>
        </p:nvSpPr>
        <p:spPr>
          <a:xfrm>
            <a:off x="6680707" y="1622309"/>
            <a:ext cx="164800" cy="16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2" name="Google Shape;322;p4"/>
          <p:cNvSpPr/>
          <p:nvPr/>
        </p:nvSpPr>
        <p:spPr>
          <a:xfrm>
            <a:off x="3090058" y="1622309"/>
            <a:ext cx="164800" cy="16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3" name="Google Shape;323;p4"/>
          <p:cNvSpPr/>
          <p:nvPr/>
        </p:nvSpPr>
        <p:spPr>
          <a:xfrm>
            <a:off x="4238491" y="1622309"/>
            <a:ext cx="164800" cy="16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4" name="Google Shape;324;p4"/>
          <p:cNvSpPr/>
          <p:nvPr/>
        </p:nvSpPr>
        <p:spPr>
          <a:xfrm>
            <a:off x="7970658" y="1622309"/>
            <a:ext cx="164800" cy="16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25" name="Google Shape;325;p4"/>
          <p:cNvSpPr/>
          <p:nvPr/>
        </p:nvSpPr>
        <p:spPr>
          <a:xfrm>
            <a:off x="9119091" y="1622309"/>
            <a:ext cx="164800" cy="1648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cxnSp>
        <p:nvCxnSpPr>
          <p:cNvPr id="326" name="Google Shape;326;p4"/>
          <p:cNvCxnSpPr/>
          <p:nvPr/>
        </p:nvCxnSpPr>
        <p:spPr>
          <a:xfrm>
            <a:off x="3254858" y="1704708"/>
            <a:ext cx="983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27" name="Google Shape;327;p4"/>
          <p:cNvCxnSpPr/>
          <p:nvPr/>
        </p:nvCxnSpPr>
        <p:spPr>
          <a:xfrm>
            <a:off x="5697074" y="1704708"/>
            <a:ext cx="983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28" name="Google Shape;328;p4"/>
          <p:cNvCxnSpPr/>
          <p:nvPr/>
        </p:nvCxnSpPr>
        <p:spPr>
          <a:xfrm>
            <a:off x="8135458" y="1704708"/>
            <a:ext cx="9836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29" name="Google Shape;329;p4"/>
          <p:cNvSpPr/>
          <p:nvPr/>
        </p:nvSpPr>
        <p:spPr>
          <a:xfrm rot="5400000">
            <a:off x="3616286" y="1580976"/>
            <a:ext cx="260800" cy="2476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30" name="Google Shape;330;p4"/>
          <p:cNvSpPr/>
          <p:nvPr/>
        </p:nvSpPr>
        <p:spPr>
          <a:xfrm rot="5400000">
            <a:off x="6058503" y="1580976"/>
            <a:ext cx="260800" cy="2476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31" name="Google Shape;331;p4"/>
          <p:cNvSpPr/>
          <p:nvPr/>
        </p:nvSpPr>
        <p:spPr>
          <a:xfrm rot="5400000">
            <a:off x="8496886" y="1580976"/>
            <a:ext cx="260800" cy="2476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89"/>
              <a:buFont typeface="Arial"/>
              <a:buNone/>
            </a:pPr>
            <a:r>
              <a:t/>
            </a:r>
            <a:endParaRPr b="0" i="0" sz="2489" u="none" cap="none" strike="noStrike">
              <a:solidFill>
                <a:srgbClr val="000000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32" name="Google Shape;332;p4"/>
          <p:cNvSpPr txBox="1"/>
          <p:nvPr/>
        </p:nvSpPr>
        <p:spPr>
          <a:xfrm>
            <a:off x="1036603" y="3855155"/>
            <a:ext cx="2716250" cy="1258978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6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Etapa de recepción de postulaciones y revisión de cumplimiento con criterios y requisitos</a:t>
            </a:r>
            <a:endParaRPr/>
          </a:p>
        </p:txBody>
      </p:sp>
      <p:sp>
        <p:nvSpPr>
          <p:cNvPr id="333" name="Google Shape;333;p4"/>
          <p:cNvSpPr txBox="1"/>
          <p:nvPr/>
        </p:nvSpPr>
        <p:spPr>
          <a:xfrm>
            <a:off x="3682395" y="5105165"/>
            <a:ext cx="2225472" cy="729449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400" u="sng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A cargo: </a:t>
            </a:r>
            <a:endParaRPr b="1" i="0" sz="1400" u="sng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4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Comité Credicorp</a:t>
            </a:r>
            <a:endParaRPr/>
          </a:p>
        </p:txBody>
      </p:sp>
      <p:sp>
        <p:nvSpPr>
          <p:cNvPr id="334" name="Google Shape;334;p4"/>
          <p:cNvSpPr txBox="1"/>
          <p:nvPr/>
        </p:nvSpPr>
        <p:spPr>
          <a:xfrm>
            <a:off x="3639852" y="3386191"/>
            <a:ext cx="2419200" cy="10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8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10 semifinalistas</a:t>
            </a:r>
            <a:endParaRPr/>
          </a:p>
        </p:txBody>
      </p:sp>
      <p:sp>
        <p:nvSpPr>
          <p:cNvPr id="335" name="Google Shape;335;p4"/>
          <p:cNvSpPr txBox="1"/>
          <p:nvPr/>
        </p:nvSpPr>
        <p:spPr>
          <a:xfrm>
            <a:off x="3622003" y="3821270"/>
            <a:ext cx="2574183" cy="1789433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6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Evaluación técnica de postulaciones para identificar a las que mejor reflejan el objetivo del concurso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36" name="Google Shape;336;p4"/>
          <p:cNvSpPr txBox="1"/>
          <p:nvPr/>
        </p:nvSpPr>
        <p:spPr>
          <a:xfrm>
            <a:off x="6106550" y="5042720"/>
            <a:ext cx="2225472" cy="729449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400" u="sng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Mediante:</a:t>
            </a:r>
            <a:endParaRPr b="1" i="0" sz="1800" u="sng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4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Plataforma online</a:t>
            </a:r>
            <a:endParaRPr b="0" i="0" sz="18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37" name="Google Shape;337;p4"/>
          <p:cNvSpPr txBox="1"/>
          <p:nvPr/>
        </p:nvSpPr>
        <p:spPr>
          <a:xfrm>
            <a:off x="6042090" y="3386191"/>
            <a:ext cx="2419200" cy="10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8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6 finalistas</a:t>
            </a:r>
            <a:endParaRPr/>
          </a:p>
        </p:txBody>
      </p:sp>
      <p:sp>
        <p:nvSpPr>
          <p:cNvPr id="338" name="Google Shape;338;p4"/>
          <p:cNvSpPr txBox="1"/>
          <p:nvPr/>
        </p:nvSpPr>
        <p:spPr>
          <a:xfrm>
            <a:off x="6047751" y="3877641"/>
            <a:ext cx="2703335" cy="1297724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6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Etapa donde el público vota por su héroe favorito y se seleccionan 6 finalistas que pasaran a la etapa final </a:t>
            </a:r>
            <a:endParaRPr/>
          </a:p>
        </p:txBody>
      </p:sp>
      <p:sp>
        <p:nvSpPr>
          <p:cNvPr id="339" name="Google Shape;339;p4"/>
          <p:cNvSpPr txBox="1"/>
          <p:nvPr/>
        </p:nvSpPr>
        <p:spPr>
          <a:xfrm>
            <a:off x="8751086" y="3798390"/>
            <a:ext cx="2612928" cy="1527634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400" u="sng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A cargo:</a:t>
            </a:r>
            <a:r>
              <a:rPr b="1" i="0" lang="es-PE" sz="14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b="1" i="0" sz="14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PE" sz="14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Comité Ejecutivo conformado por representantes de la Fundación Grau, Marina de Guerra y Credicorp</a:t>
            </a:r>
            <a:endParaRPr/>
          </a:p>
        </p:txBody>
      </p:sp>
      <p:sp>
        <p:nvSpPr>
          <p:cNvPr id="340" name="Google Shape;340;p4"/>
          <p:cNvSpPr txBox="1"/>
          <p:nvPr/>
        </p:nvSpPr>
        <p:spPr>
          <a:xfrm>
            <a:off x="8599310" y="3386191"/>
            <a:ext cx="2419200" cy="10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PE" sz="1800" u="none" cap="none" strike="noStrike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3 ganadores</a:t>
            </a:r>
            <a:endParaRPr b="1" i="0" sz="1800" u="none" cap="none" strike="noStrike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41" name="Google Shape;341;p4"/>
          <p:cNvSpPr txBox="1"/>
          <p:nvPr/>
        </p:nvSpPr>
        <p:spPr>
          <a:xfrm>
            <a:off x="421012" y="618130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Etapas del concurso</a:t>
            </a:r>
            <a:endParaRPr b="1" sz="40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42" name="Google Shape;342;p4"/>
          <p:cNvSpPr txBox="1"/>
          <p:nvPr/>
        </p:nvSpPr>
        <p:spPr>
          <a:xfrm rot="-5400000">
            <a:off x="-1091798" y="3216861"/>
            <a:ext cx="3273442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2000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Lanzamiento del concurso</a:t>
            </a:r>
            <a:endParaRPr b="1" sz="2000">
              <a:solidFill>
                <a:schemeClr val="accent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43" name="Google Shape;343;p4"/>
          <p:cNvSpPr txBox="1"/>
          <p:nvPr/>
        </p:nvSpPr>
        <p:spPr>
          <a:xfrm rot="-5400000">
            <a:off x="10013591" y="3421161"/>
            <a:ext cx="3273442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2000">
                <a:solidFill>
                  <a:schemeClr val="accent2"/>
                </a:solidFill>
                <a:latin typeface="Inter Tight"/>
                <a:ea typeface="Inter Tight"/>
                <a:cs typeface="Inter Tight"/>
                <a:sym typeface="Inter Tight"/>
              </a:rPr>
              <a:t>Selección de ganadores y Ceremonia de Premiación</a:t>
            </a:r>
            <a:endParaRPr b="1" sz="2000">
              <a:solidFill>
                <a:schemeClr val="accent2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44" name="Google Shape;344;p4"/>
          <p:cNvSpPr txBox="1"/>
          <p:nvPr/>
        </p:nvSpPr>
        <p:spPr>
          <a:xfrm flipH="1">
            <a:off x="257779" y="6314325"/>
            <a:ext cx="437560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Los </a:t>
            </a:r>
            <a:r>
              <a:rPr b="1"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tres postulantes con mayor puntaje</a:t>
            </a:r>
            <a:r>
              <a:rPr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 serán reconocidos como </a:t>
            </a:r>
            <a:r>
              <a:rPr b="1"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ganadores</a:t>
            </a:r>
            <a:r>
              <a:rPr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.</a:t>
            </a:r>
            <a:endParaRPr sz="16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45" name="Google Shape;345;p4"/>
          <p:cNvSpPr txBox="1"/>
          <p:nvPr/>
        </p:nvSpPr>
        <p:spPr>
          <a:xfrm flipH="1">
            <a:off x="336029" y="5801262"/>
            <a:ext cx="438779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 Tight"/>
              <a:buNone/>
            </a:pPr>
            <a:r>
              <a:rPr b="1"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PUNTAJE TOTAL Y SELECCIÓN DE GANADORES</a:t>
            </a:r>
            <a:endParaRPr/>
          </a:p>
        </p:txBody>
      </p:sp>
      <p:grpSp>
        <p:nvGrpSpPr>
          <p:cNvPr id="346" name="Google Shape;346;p4"/>
          <p:cNvGrpSpPr/>
          <p:nvPr/>
        </p:nvGrpSpPr>
        <p:grpSpPr>
          <a:xfrm flipH="1">
            <a:off x="94695" y="5801546"/>
            <a:ext cx="316546" cy="255546"/>
            <a:chOff x="10231789" y="6306456"/>
            <a:chExt cx="355600" cy="370796"/>
          </a:xfrm>
        </p:grpSpPr>
        <p:sp>
          <p:nvSpPr>
            <p:cNvPr id="347" name="Google Shape;347;p4"/>
            <p:cNvSpPr/>
            <p:nvPr/>
          </p:nvSpPr>
          <p:spPr>
            <a:xfrm>
              <a:off x="10280478" y="6322721"/>
              <a:ext cx="303530" cy="303530"/>
            </a:xfrm>
            <a:custGeom>
              <a:rect b="b" l="l" r="r" t="t"/>
              <a:pathLst>
                <a:path extrusionOk="0" h="303529" w="303529">
                  <a:moveTo>
                    <a:pt x="151688" y="0"/>
                  </a:moveTo>
                  <a:lnTo>
                    <a:pt x="103745" y="7732"/>
                  </a:lnTo>
                  <a:lnTo>
                    <a:pt x="62106" y="29264"/>
                  </a:lnTo>
                  <a:lnTo>
                    <a:pt x="29268" y="62097"/>
                  </a:lnTo>
                  <a:lnTo>
                    <a:pt x="7733" y="103734"/>
                  </a:lnTo>
                  <a:lnTo>
                    <a:pt x="0" y="151676"/>
                  </a:lnTo>
                  <a:lnTo>
                    <a:pt x="7733" y="199617"/>
                  </a:lnTo>
                  <a:lnTo>
                    <a:pt x="29268" y="241254"/>
                  </a:lnTo>
                  <a:lnTo>
                    <a:pt x="62106" y="274087"/>
                  </a:lnTo>
                  <a:lnTo>
                    <a:pt x="103745" y="295619"/>
                  </a:lnTo>
                  <a:lnTo>
                    <a:pt x="151688" y="303352"/>
                  </a:lnTo>
                  <a:lnTo>
                    <a:pt x="199630" y="295619"/>
                  </a:lnTo>
                  <a:lnTo>
                    <a:pt x="241267" y="274087"/>
                  </a:lnTo>
                  <a:lnTo>
                    <a:pt x="274100" y="241254"/>
                  </a:lnTo>
                  <a:lnTo>
                    <a:pt x="295632" y="199617"/>
                  </a:lnTo>
                  <a:lnTo>
                    <a:pt x="303364" y="151676"/>
                  </a:lnTo>
                  <a:lnTo>
                    <a:pt x="295632" y="103734"/>
                  </a:lnTo>
                  <a:lnTo>
                    <a:pt x="274100" y="62097"/>
                  </a:lnTo>
                  <a:lnTo>
                    <a:pt x="241267" y="29264"/>
                  </a:lnTo>
                  <a:lnTo>
                    <a:pt x="199630" y="7732"/>
                  </a:lnTo>
                  <a:lnTo>
                    <a:pt x="151688" y="0"/>
                  </a:lnTo>
                  <a:close/>
                </a:path>
              </a:pathLst>
            </a:custGeom>
            <a:solidFill>
              <a:srgbClr val="E6E6E6">
                <a:alpha val="45098"/>
              </a:srgb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10269889" y="6481672"/>
              <a:ext cx="317500" cy="195580"/>
            </a:xfrm>
            <a:custGeom>
              <a:rect b="b" l="l" r="r" t="t"/>
              <a:pathLst>
                <a:path extrusionOk="0" h="195579" w="317500">
                  <a:moveTo>
                    <a:pt x="225743" y="173166"/>
                  </a:moveTo>
                  <a:lnTo>
                    <a:pt x="197056" y="173166"/>
                  </a:lnTo>
                  <a:lnTo>
                    <a:pt x="203139" y="174016"/>
                  </a:lnTo>
                  <a:lnTo>
                    <a:pt x="213413" y="182386"/>
                  </a:lnTo>
                  <a:lnTo>
                    <a:pt x="218341" y="186869"/>
                  </a:lnTo>
                  <a:lnTo>
                    <a:pt x="224767" y="192266"/>
                  </a:lnTo>
                  <a:lnTo>
                    <a:pt x="226240" y="193397"/>
                  </a:lnTo>
                  <a:lnTo>
                    <a:pt x="231143" y="195162"/>
                  </a:lnTo>
                  <a:lnTo>
                    <a:pt x="234432" y="193803"/>
                  </a:lnTo>
                  <a:lnTo>
                    <a:pt x="238267" y="187580"/>
                  </a:lnTo>
                  <a:lnTo>
                    <a:pt x="237836" y="184024"/>
                  </a:lnTo>
                  <a:lnTo>
                    <a:pt x="230685" y="177293"/>
                  </a:lnTo>
                  <a:lnTo>
                    <a:pt x="226469" y="173839"/>
                  </a:lnTo>
                  <a:lnTo>
                    <a:pt x="225743" y="173166"/>
                  </a:lnTo>
                  <a:close/>
                </a:path>
                <a:path extrusionOk="0" h="195579" w="317500">
                  <a:moveTo>
                    <a:pt x="25449" y="0"/>
                  </a:moveTo>
                  <a:lnTo>
                    <a:pt x="15372" y="2919"/>
                  </a:lnTo>
                  <a:lnTo>
                    <a:pt x="7178" y="9412"/>
                  </a:lnTo>
                  <a:lnTo>
                    <a:pt x="1918" y="18403"/>
                  </a:lnTo>
                  <a:lnTo>
                    <a:pt x="0" y="28278"/>
                  </a:lnTo>
                  <a:lnTo>
                    <a:pt x="1340" y="37364"/>
                  </a:lnTo>
                  <a:lnTo>
                    <a:pt x="1428" y="37965"/>
                  </a:lnTo>
                  <a:lnTo>
                    <a:pt x="1495" y="38419"/>
                  </a:lnTo>
                  <a:lnTo>
                    <a:pt x="6414" y="48082"/>
                  </a:lnTo>
                  <a:lnTo>
                    <a:pt x="6480" y="48210"/>
                  </a:lnTo>
                  <a:lnTo>
                    <a:pt x="45858" y="102999"/>
                  </a:lnTo>
                  <a:lnTo>
                    <a:pt x="85169" y="157240"/>
                  </a:lnTo>
                  <a:lnTo>
                    <a:pt x="118105" y="178691"/>
                  </a:lnTo>
                  <a:lnTo>
                    <a:pt x="132045" y="179350"/>
                  </a:lnTo>
                  <a:lnTo>
                    <a:pt x="146712" y="178171"/>
                  </a:lnTo>
                  <a:lnTo>
                    <a:pt x="197056" y="173166"/>
                  </a:lnTo>
                  <a:lnTo>
                    <a:pt x="225743" y="173166"/>
                  </a:lnTo>
                  <a:lnTo>
                    <a:pt x="222481" y="170143"/>
                  </a:lnTo>
                  <a:lnTo>
                    <a:pt x="214969" y="164431"/>
                  </a:lnTo>
                  <a:lnTo>
                    <a:pt x="214424" y="164177"/>
                  </a:lnTo>
                  <a:lnTo>
                    <a:pt x="125121" y="164177"/>
                  </a:lnTo>
                  <a:lnTo>
                    <a:pt x="113683" y="161196"/>
                  </a:lnTo>
                  <a:lnTo>
                    <a:pt x="112679" y="160632"/>
                  </a:lnTo>
                  <a:lnTo>
                    <a:pt x="103314" y="154728"/>
                  </a:lnTo>
                  <a:lnTo>
                    <a:pt x="94465" y="144794"/>
                  </a:lnTo>
                  <a:lnTo>
                    <a:pt x="79045" y="122992"/>
                  </a:lnTo>
                  <a:lnTo>
                    <a:pt x="60396" y="97067"/>
                  </a:lnTo>
                  <a:lnTo>
                    <a:pt x="27244" y="51169"/>
                  </a:lnTo>
                  <a:lnTo>
                    <a:pt x="22164" y="44426"/>
                  </a:lnTo>
                  <a:lnTo>
                    <a:pt x="17567" y="37364"/>
                  </a:lnTo>
                  <a:lnTo>
                    <a:pt x="13249" y="30786"/>
                  </a:lnTo>
                  <a:lnTo>
                    <a:pt x="15116" y="21477"/>
                  </a:lnTo>
                  <a:lnTo>
                    <a:pt x="26622" y="13006"/>
                  </a:lnTo>
                  <a:lnTo>
                    <a:pt x="108352" y="13006"/>
                  </a:lnTo>
                  <a:lnTo>
                    <a:pt x="103769" y="11393"/>
                  </a:lnTo>
                  <a:lnTo>
                    <a:pt x="86706" y="11393"/>
                  </a:lnTo>
                  <a:lnTo>
                    <a:pt x="81054" y="10745"/>
                  </a:lnTo>
                  <a:lnTo>
                    <a:pt x="74109" y="7138"/>
                  </a:lnTo>
                  <a:lnTo>
                    <a:pt x="49418" y="7138"/>
                  </a:lnTo>
                  <a:lnTo>
                    <a:pt x="47983" y="6897"/>
                  </a:lnTo>
                  <a:lnTo>
                    <a:pt x="46053" y="5475"/>
                  </a:lnTo>
                  <a:lnTo>
                    <a:pt x="36109" y="802"/>
                  </a:lnTo>
                  <a:lnTo>
                    <a:pt x="25449" y="0"/>
                  </a:lnTo>
                  <a:close/>
                </a:path>
                <a:path extrusionOk="0" h="195579" w="317500">
                  <a:moveTo>
                    <a:pt x="198225" y="158789"/>
                  </a:moveTo>
                  <a:lnTo>
                    <a:pt x="188610" y="158789"/>
                  </a:lnTo>
                  <a:lnTo>
                    <a:pt x="150859" y="162465"/>
                  </a:lnTo>
                  <a:lnTo>
                    <a:pt x="138306" y="163945"/>
                  </a:lnTo>
                  <a:lnTo>
                    <a:pt x="125121" y="164177"/>
                  </a:lnTo>
                  <a:lnTo>
                    <a:pt x="214424" y="164177"/>
                  </a:lnTo>
                  <a:lnTo>
                    <a:pt x="206827" y="160632"/>
                  </a:lnTo>
                  <a:lnTo>
                    <a:pt x="198225" y="158789"/>
                  </a:lnTo>
                  <a:close/>
                </a:path>
                <a:path extrusionOk="0" h="195579" w="317500">
                  <a:moveTo>
                    <a:pt x="258084" y="74138"/>
                  </a:moveTo>
                  <a:lnTo>
                    <a:pt x="214688" y="74138"/>
                  </a:lnTo>
                  <a:lnTo>
                    <a:pt x="229728" y="76588"/>
                  </a:lnTo>
                  <a:lnTo>
                    <a:pt x="243704" y="82592"/>
                  </a:lnTo>
                  <a:lnTo>
                    <a:pt x="256492" y="92190"/>
                  </a:lnTo>
                  <a:lnTo>
                    <a:pt x="267883" y="103153"/>
                  </a:lnTo>
                  <a:lnTo>
                    <a:pt x="279082" y="114320"/>
                  </a:lnTo>
                  <a:lnTo>
                    <a:pt x="302440" y="137885"/>
                  </a:lnTo>
                  <a:lnTo>
                    <a:pt x="303571" y="138977"/>
                  </a:lnTo>
                  <a:lnTo>
                    <a:pt x="308321" y="142089"/>
                  </a:lnTo>
                  <a:lnTo>
                    <a:pt x="312753" y="141073"/>
                  </a:lnTo>
                  <a:lnTo>
                    <a:pt x="317236" y="134304"/>
                  </a:lnTo>
                  <a:lnTo>
                    <a:pt x="282982" y="96896"/>
                  </a:lnTo>
                  <a:lnTo>
                    <a:pt x="261407" y="76290"/>
                  </a:lnTo>
                  <a:lnTo>
                    <a:pt x="258084" y="74138"/>
                  </a:lnTo>
                  <a:close/>
                </a:path>
                <a:path extrusionOk="0" h="195579" w="317500">
                  <a:moveTo>
                    <a:pt x="108352" y="13006"/>
                  </a:moveTo>
                  <a:lnTo>
                    <a:pt x="26622" y="13006"/>
                  </a:lnTo>
                  <a:lnTo>
                    <a:pt x="35334" y="14543"/>
                  </a:lnTo>
                  <a:lnTo>
                    <a:pt x="41189" y="21159"/>
                  </a:lnTo>
                  <a:lnTo>
                    <a:pt x="61826" y="48082"/>
                  </a:lnTo>
                  <a:lnTo>
                    <a:pt x="84432" y="77649"/>
                  </a:lnTo>
                  <a:lnTo>
                    <a:pt x="84520" y="78068"/>
                  </a:lnTo>
                  <a:lnTo>
                    <a:pt x="84640" y="78647"/>
                  </a:lnTo>
                  <a:lnTo>
                    <a:pt x="84750" y="79173"/>
                  </a:lnTo>
                  <a:lnTo>
                    <a:pt x="84597" y="80329"/>
                  </a:lnTo>
                  <a:lnTo>
                    <a:pt x="84471" y="88848"/>
                  </a:lnTo>
                  <a:lnTo>
                    <a:pt x="86469" y="96435"/>
                  </a:lnTo>
                  <a:lnTo>
                    <a:pt x="90520" y="102801"/>
                  </a:lnTo>
                  <a:lnTo>
                    <a:pt x="90646" y="102999"/>
                  </a:lnTo>
                  <a:lnTo>
                    <a:pt x="126025" y="121361"/>
                  </a:lnTo>
                  <a:lnTo>
                    <a:pt x="159184" y="125655"/>
                  </a:lnTo>
                  <a:lnTo>
                    <a:pt x="157517" y="125655"/>
                  </a:lnTo>
                  <a:lnTo>
                    <a:pt x="166944" y="125223"/>
                  </a:lnTo>
                  <a:lnTo>
                    <a:pt x="178298" y="123978"/>
                  </a:lnTo>
                  <a:lnTo>
                    <a:pt x="181486" y="117628"/>
                  </a:lnTo>
                  <a:lnTo>
                    <a:pt x="176279" y="110499"/>
                  </a:lnTo>
                  <a:lnTo>
                    <a:pt x="152958" y="110499"/>
                  </a:lnTo>
                  <a:lnTo>
                    <a:pt x="137098" y="108572"/>
                  </a:lnTo>
                  <a:lnTo>
                    <a:pt x="121758" y="104080"/>
                  </a:lnTo>
                  <a:lnTo>
                    <a:pt x="106937" y="97067"/>
                  </a:lnTo>
                  <a:lnTo>
                    <a:pt x="100358" y="93333"/>
                  </a:lnTo>
                  <a:lnTo>
                    <a:pt x="97640" y="86920"/>
                  </a:lnTo>
                  <a:lnTo>
                    <a:pt x="102120" y="75519"/>
                  </a:lnTo>
                  <a:lnTo>
                    <a:pt x="102246" y="75198"/>
                  </a:lnTo>
                  <a:lnTo>
                    <a:pt x="101957" y="75198"/>
                  </a:lnTo>
                  <a:lnTo>
                    <a:pt x="108499" y="72543"/>
                  </a:lnTo>
                  <a:lnTo>
                    <a:pt x="255622" y="72543"/>
                  </a:lnTo>
                  <a:lnTo>
                    <a:pt x="254955" y="72112"/>
                  </a:lnTo>
                  <a:lnTo>
                    <a:pt x="242102" y="65294"/>
                  </a:lnTo>
                  <a:lnTo>
                    <a:pt x="240458" y="64771"/>
                  </a:lnTo>
                  <a:lnTo>
                    <a:pt x="158854" y="64771"/>
                  </a:lnTo>
                  <a:lnTo>
                    <a:pt x="158084" y="64530"/>
                  </a:lnTo>
                  <a:lnTo>
                    <a:pt x="93398" y="64530"/>
                  </a:lnTo>
                  <a:lnTo>
                    <a:pt x="59324" y="20105"/>
                  </a:lnTo>
                  <a:lnTo>
                    <a:pt x="59400" y="19826"/>
                  </a:lnTo>
                  <a:lnTo>
                    <a:pt x="59489" y="19445"/>
                  </a:lnTo>
                  <a:lnTo>
                    <a:pt x="59578" y="19102"/>
                  </a:lnTo>
                  <a:lnTo>
                    <a:pt x="119164" y="19102"/>
                  </a:lnTo>
                  <a:lnTo>
                    <a:pt x="111961" y="14276"/>
                  </a:lnTo>
                  <a:lnTo>
                    <a:pt x="108352" y="13006"/>
                  </a:lnTo>
                  <a:close/>
                </a:path>
                <a:path extrusionOk="0" h="195579" w="317500">
                  <a:moveTo>
                    <a:pt x="172761" y="109412"/>
                  </a:moveTo>
                  <a:lnTo>
                    <a:pt x="169024" y="109856"/>
                  </a:lnTo>
                  <a:lnTo>
                    <a:pt x="168428" y="109856"/>
                  </a:lnTo>
                  <a:lnTo>
                    <a:pt x="152958" y="110499"/>
                  </a:lnTo>
                  <a:lnTo>
                    <a:pt x="176279" y="110499"/>
                  </a:lnTo>
                  <a:lnTo>
                    <a:pt x="175809" y="109856"/>
                  </a:lnTo>
                  <a:lnTo>
                    <a:pt x="172761" y="109412"/>
                  </a:lnTo>
                  <a:close/>
                </a:path>
                <a:path extrusionOk="0" h="195579" w="317500">
                  <a:moveTo>
                    <a:pt x="255622" y="72543"/>
                  </a:moveTo>
                  <a:lnTo>
                    <a:pt x="108499" y="72543"/>
                  </a:lnTo>
                  <a:lnTo>
                    <a:pt x="122602" y="75198"/>
                  </a:lnTo>
                  <a:lnTo>
                    <a:pt x="128837" y="76290"/>
                  </a:lnTo>
                  <a:lnTo>
                    <a:pt x="135519" y="77316"/>
                  </a:lnTo>
                  <a:lnTo>
                    <a:pt x="141404" y="78068"/>
                  </a:lnTo>
                  <a:lnTo>
                    <a:pt x="155794" y="78971"/>
                  </a:lnTo>
                  <a:lnTo>
                    <a:pt x="170132" y="78647"/>
                  </a:lnTo>
                  <a:lnTo>
                    <a:pt x="184431" y="77316"/>
                  </a:lnTo>
                  <a:lnTo>
                    <a:pt x="198707" y="75198"/>
                  </a:lnTo>
                  <a:lnTo>
                    <a:pt x="214688" y="74138"/>
                  </a:lnTo>
                  <a:lnTo>
                    <a:pt x="258084" y="74138"/>
                  </a:lnTo>
                  <a:lnTo>
                    <a:pt x="255622" y="72543"/>
                  </a:lnTo>
                  <a:close/>
                </a:path>
                <a:path extrusionOk="0" h="195579" w="317500">
                  <a:moveTo>
                    <a:pt x="215812" y="59361"/>
                  </a:moveTo>
                  <a:lnTo>
                    <a:pt x="210717" y="59361"/>
                  </a:lnTo>
                  <a:lnTo>
                    <a:pt x="196925" y="59932"/>
                  </a:lnTo>
                  <a:lnTo>
                    <a:pt x="198910" y="59932"/>
                  </a:lnTo>
                  <a:lnTo>
                    <a:pt x="158854" y="64771"/>
                  </a:lnTo>
                  <a:lnTo>
                    <a:pt x="240458" y="64771"/>
                  </a:lnTo>
                  <a:lnTo>
                    <a:pt x="228870" y="61088"/>
                  </a:lnTo>
                  <a:lnTo>
                    <a:pt x="229229" y="61088"/>
                  </a:lnTo>
                  <a:lnTo>
                    <a:pt x="215812" y="59361"/>
                  </a:lnTo>
                  <a:close/>
                </a:path>
                <a:path extrusionOk="0" h="195579" w="317500">
                  <a:moveTo>
                    <a:pt x="119164" y="19102"/>
                  </a:moveTo>
                  <a:lnTo>
                    <a:pt x="59578" y="19102"/>
                  </a:lnTo>
                  <a:lnTo>
                    <a:pt x="62233" y="19610"/>
                  </a:lnTo>
                  <a:lnTo>
                    <a:pt x="64976" y="19826"/>
                  </a:lnTo>
                  <a:lnTo>
                    <a:pt x="73218" y="22582"/>
                  </a:lnTo>
                  <a:lnTo>
                    <a:pt x="77892" y="26011"/>
                  </a:lnTo>
                  <a:lnTo>
                    <a:pt x="86743" y="37965"/>
                  </a:lnTo>
                  <a:lnTo>
                    <a:pt x="101706" y="58015"/>
                  </a:lnTo>
                  <a:lnTo>
                    <a:pt x="102614" y="59361"/>
                  </a:lnTo>
                  <a:lnTo>
                    <a:pt x="93398" y="64530"/>
                  </a:lnTo>
                  <a:lnTo>
                    <a:pt x="158084" y="64530"/>
                  </a:lnTo>
                  <a:lnTo>
                    <a:pt x="154397" y="63374"/>
                  </a:lnTo>
                  <a:lnTo>
                    <a:pt x="153860" y="62358"/>
                  </a:lnTo>
                  <a:lnTo>
                    <a:pt x="135461" y="62358"/>
                  </a:lnTo>
                  <a:lnTo>
                    <a:pt x="96281" y="25503"/>
                  </a:lnTo>
                  <a:lnTo>
                    <a:pt x="125632" y="25503"/>
                  </a:lnTo>
                  <a:lnTo>
                    <a:pt x="119673" y="19445"/>
                  </a:lnTo>
                  <a:lnTo>
                    <a:pt x="119164" y="19102"/>
                  </a:lnTo>
                  <a:close/>
                </a:path>
                <a:path extrusionOk="0" h="195579" w="317500">
                  <a:moveTo>
                    <a:pt x="125632" y="25503"/>
                  </a:moveTo>
                  <a:lnTo>
                    <a:pt x="96281" y="25503"/>
                  </a:lnTo>
                  <a:lnTo>
                    <a:pt x="104105" y="26671"/>
                  </a:lnTo>
                  <a:lnTo>
                    <a:pt x="110010" y="30011"/>
                  </a:lnTo>
                  <a:lnTo>
                    <a:pt x="134851" y="61088"/>
                  </a:lnTo>
                  <a:lnTo>
                    <a:pt x="135037" y="61558"/>
                  </a:lnTo>
                  <a:lnTo>
                    <a:pt x="135461" y="62358"/>
                  </a:lnTo>
                  <a:lnTo>
                    <a:pt x="153860" y="62358"/>
                  </a:lnTo>
                  <a:lnTo>
                    <a:pt x="150371" y="55754"/>
                  </a:lnTo>
                  <a:lnTo>
                    <a:pt x="148516" y="54027"/>
                  </a:lnTo>
                  <a:lnTo>
                    <a:pt x="131657" y="32726"/>
                  </a:lnTo>
                  <a:lnTo>
                    <a:pt x="126457" y="26341"/>
                  </a:lnTo>
                  <a:lnTo>
                    <a:pt x="125632" y="25503"/>
                  </a:lnTo>
                  <a:close/>
                </a:path>
                <a:path extrusionOk="0" h="195579" w="317500">
                  <a:moveTo>
                    <a:pt x="93856" y="10745"/>
                  </a:moveTo>
                  <a:lnTo>
                    <a:pt x="86706" y="11393"/>
                  </a:lnTo>
                  <a:lnTo>
                    <a:pt x="103769" y="11393"/>
                  </a:lnTo>
                  <a:lnTo>
                    <a:pt x="103352" y="11246"/>
                  </a:lnTo>
                  <a:lnTo>
                    <a:pt x="93856" y="10745"/>
                  </a:lnTo>
                  <a:close/>
                </a:path>
                <a:path extrusionOk="0" h="195579" w="317500">
                  <a:moveTo>
                    <a:pt x="59540" y="2579"/>
                  </a:moveTo>
                  <a:lnTo>
                    <a:pt x="49418" y="7138"/>
                  </a:lnTo>
                  <a:lnTo>
                    <a:pt x="74109" y="7138"/>
                  </a:lnTo>
                  <a:lnTo>
                    <a:pt x="67579" y="3748"/>
                  </a:lnTo>
                  <a:lnTo>
                    <a:pt x="59540" y="25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 rot="10800000">
              <a:off x="10231789" y="6306456"/>
              <a:ext cx="317500" cy="195580"/>
            </a:xfrm>
            <a:custGeom>
              <a:rect b="b" l="l" r="r" t="t"/>
              <a:pathLst>
                <a:path extrusionOk="0" h="195579" w="317500">
                  <a:moveTo>
                    <a:pt x="225743" y="173166"/>
                  </a:moveTo>
                  <a:lnTo>
                    <a:pt x="197056" y="173166"/>
                  </a:lnTo>
                  <a:lnTo>
                    <a:pt x="203139" y="174016"/>
                  </a:lnTo>
                  <a:lnTo>
                    <a:pt x="213413" y="182386"/>
                  </a:lnTo>
                  <a:lnTo>
                    <a:pt x="218341" y="186869"/>
                  </a:lnTo>
                  <a:lnTo>
                    <a:pt x="224767" y="192266"/>
                  </a:lnTo>
                  <a:lnTo>
                    <a:pt x="226240" y="193397"/>
                  </a:lnTo>
                  <a:lnTo>
                    <a:pt x="231143" y="195162"/>
                  </a:lnTo>
                  <a:lnTo>
                    <a:pt x="234432" y="193803"/>
                  </a:lnTo>
                  <a:lnTo>
                    <a:pt x="238267" y="187580"/>
                  </a:lnTo>
                  <a:lnTo>
                    <a:pt x="237836" y="184024"/>
                  </a:lnTo>
                  <a:lnTo>
                    <a:pt x="230685" y="177293"/>
                  </a:lnTo>
                  <a:lnTo>
                    <a:pt x="226469" y="173839"/>
                  </a:lnTo>
                  <a:lnTo>
                    <a:pt x="225743" y="173166"/>
                  </a:lnTo>
                  <a:close/>
                </a:path>
                <a:path extrusionOk="0" h="195579" w="317500">
                  <a:moveTo>
                    <a:pt x="25449" y="0"/>
                  </a:moveTo>
                  <a:lnTo>
                    <a:pt x="15372" y="2919"/>
                  </a:lnTo>
                  <a:lnTo>
                    <a:pt x="7178" y="9412"/>
                  </a:lnTo>
                  <a:lnTo>
                    <a:pt x="1918" y="18403"/>
                  </a:lnTo>
                  <a:lnTo>
                    <a:pt x="0" y="28278"/>
                  </a:lnTo>
                  <a:lnTo>
                    <a:pt x="1340" y="37364"/>
                  </a:lnTo>
                  <a:lnTo>
                    <a:pt x="1428" y="37965"/>
                  </a:lnTo>
                  <a:lnTo>
                    <a:pt x="1495" y="38419"/>
                  </a:lnTo>
                  <a:lnTo>
                    <a:pt x="6414" y="48082"/>
                  </a:lnTo>
                  <a:lnTo>
                    <a:pt x="6480" y="48210"/>
                  </a:lnTo>
                  <a:lnTo>
                    <a:pt x="45858" y="102999"/>
                  </a:lnTo>
                  <a:lnTo>
                    <a:pt x="85169" y="157240"/>
                  </a:lnTo>
                  <a:lnTo>
                    <a:pt x="118105" y="178691"/>
                  </a:lnTo>
                  <a:lnTo>
                    <a:pt x="132045" y="179350"/>
                  </a:lnTo>
                  <a:lnTo>
                    <a:pt x="146712" y="178171"/>
                  </a:lnTo>
                  <a:lnTo>
                    <a:pt x="197056" y="173166"/>
                  </a:lnTo>
                  <a:lnTo>
                    <a:pt x="225743" y="173166"/>
                  </a:lnTo>
                  <a:lnTo>
                    <a:pt x="222481" y="170143"/>
                  </a:lnTo>
                  <a:lnTo>
                    <a:pt x="214969" y="164431"/>
                  </a:lnTo>
                  <a:lnTo>
                    <a:pt x="214424" y="164177"/>
                  </a:lnTo>
                  <a:lnTo>
                    <a:pt x="125121" y="164177"/>
                  </a:lnTo>
                  <a:lnTo>
                    <a:pt x="113683" y="161196"/>
                  </a:lnTo>
                  <a:lnTo>
                    <a:pt x="112679" y="160632"/>
                  </a:lnTo>
                  <a:lnTo>
                    <a:pt x="103314" y="154728"/>
                  </a:lnTo>
                  <a:lnTo>
                    <a:pt x="94465" y="144794"/>
                  </a:lnTo>
                  <a:lnTo>
                    <a:pt x="79045" y="122992"/>
                  </a:lnTo>
                  <a:lnTo>
                    <a:pt x="60396" y="97067"/>
                  </a:lnTo>
                  <a:lnTo>
                    <a:pt x="27244" y="51169"/>
                  </a:lnTo>
                  <a:lnTo>
                    <a:pt x="22164" y="44426"/>
                  </a:lnTo>
                  <a:lnTo>
                    <a:pt x="17567" y="37364"/>
                  </a:lnTo>
                  <a:lnTo>
                    <a:pt x="13249" y="30786"/>
                  </a:lnTo>
                  <a:lnTo>
                    <a:pt x="15116" y="21477"/>
                  </a:lnTo>
                  <a:lnTo>
                    <a:pt x="26622" y="13006"/>
                  </a:lnTo>
                  <a:lnTo>
                    <a:pt x="108352" y="13006"/>
                  </a:lnTo>
                  <a:lnTo>
                    <a:pt x="103769" y="11393"/>
                  </a:lnTo>
                  <a:lnTo>
                    <a:pt x="86706" y="11393"/>
                  </a:lnTo>
                  <a:lnTo>
                    <a:pt x="81054" y="10745"/>
                  </a:lnTo>
                  <a:lnTo>
                    <a:pt x="74109" y="7138"/>
                  </a:lnTo>
                  <a:lnTo>
                    <a:pt x="49418" y="7138"/>
                  </a:lnTo>
                  <a:lnTo>
                    <a:pt x="47983" y="6897"/>
                  </a:lnTo>
                  <a:lnTo>
                    <a:pt x="46053" y="5475"/>
                  </a:lnTo>
                  <a:lnTo>
                    <a:pt x="36109" y="802"/>
                  </a:lnTo>
                  <a:lnTo>
                    <a:pt x="25449" y="0"/>
                  </a:lnTo>
                  <a:close/>
                </a:path>
                <a:path extrusionOk="0" h="195579" w="317500">
                  <a:moveTo>
                    <a:pt x="198225" y="158789"/>
                  </a:moveTo>
                  <a:lnTo>
                    <a:pt x="188610" y="158789"/>
                  </a:lnTo>
                  <a:lnTo>
                    <a:pt x="150859" y="162465"/>
                  </a:lnTo>
                  <a:lnTo>
                    <a:pt x="138306" y="163945"/>
                  </a:lnTo>
                  <a:lnTo>
                    <a:pt x="125121" y="164177"/>
                  </a:lnTo>
                  <a:lnTo>
                    <a:pt x="214424" y="164177"/>
                  </a:lnTo>
                  <a:lnTo>
                    <a:pt x="206827" y="160632"/>
                  </a:lnTo>
                  <a:lnTo>
                    <a:pt x="198225" y="158789"/>
                  </a:lnTo>
                  <a:close/>
                </a:path>
                <a:path extrusionOk="0" h="195579" w="317500">
                  <a:moveTo>
                    <a:pt x="258084" y="74138"/>
                  </a:moveTo>
                  <a:lnTo>
                    <a:pt x="214688" y="74138"/>
                  </a:lnTo>
                  <a:lnTo>
                    <a:pt x="229728" y="76588"/>
                  </a:lnTo>
                  <a:lnTo>
                    <a:pt x="243704" y="82592"/>
                  </a:lnTo>
                  <a:lnTo>
                    <a:pt x="256492" y="92190"/>
                  </a:lnTo>
                  <a:lnTo>
                    <a:pt x="267883" y="103153"/>
                  </a:lnTo>
                  <a:lnTo>
                    <a:pt x="279082" y="114320"/>
                  </a:lnTo>
                  <a:lnTo>
                    <a:pt x="302440" y="137885"/>
                  </a:lnTo>
                  <a:lnTo>
                    <a:pt x="303571" y="138977"/>
                  </a:lnTo>
                  <a:lnTo>
                    <a:pt x="308321" y="142089"/>
                  </a:lnTo>
                  <a:lnTo>
                    <a:pt x="312753" y="141073"/>
                  </a:lnTo>
                  <a:lnTo>
                    <a:pt x="317236" y="134304"/>
                  </a:lnTo>
                  <a:lnTo>
                    <a:pt x="282982" y="96896"/>
                  </a:lnTo>
                  <a:lnTo>
                    <a:pt x="261407" y="76290"/>
                  </a:lnTo>
                  <a:lnTo>
                    <a:pt x="258084" y="74138"/>
                  </a:lnTo>
                  <a:close/>
                </a:path>
                <a:path extrusionOk="0" h="195579" w="317500">
                  <a:moveTo>
                    <a:pt x="108352" y="13006"/>
                  </a:moveTo>
                  <a:lnTo>
                    <a:pt x="26622" y="13006"/>
                  </a:lnTo>
                  <a:lnTo>
                    <a:pt x="35334" y="14543"/>
                  </a:lnTo>
                  <a:lnTo>
                    <a:pt x="41189" y="21159"/>
                  </a:lnTo>
                  <a:lnTo>
                    <a:pt x="61826" y="48082"/>
                  </a:lnTo>
                  <a:lnTo>
                    <a:pt x="84432" y="77649"/>
                  </a:lnTo>
                  <a:lnTo>
                    <a:pt x="84520" y="78068"/>
                  </a:lnTo>
                  <a:lnTo>
                    <a:pt x="84640" y="78647"/>
                  </a:lnTo>
                  <a:lnTo>
                    <a:pt x="84750" y="79173"/>
                  </a:lnTo>
                  <a:lnTo>
                    <a:pt x="84597" y="80329"/>
                  </a:lnTo>
                  <a:lnTo>
                    <a:pt x="84471" y="88848"/>
                  </a:lnTo>
                  <a:lnTo>
                    <a:pt x="86469" y="96435"/>
                  </a:lnTo>
                  <a:lnTo>
                    <a:pt x="90520" y="102801"/>
                  </a:lnTo>
                  <a:lnTo>
                    <a:pt x="90646" y="102999"/>
                  </a:lnTo>
                  <a:lnTo>
                    <a:pt x="126025" y="121361"/>
                  </a:lnTo>
                  <a:lnTo>
                    <a:pt x="159184" y="125655"/>
                  </a:lnTo>
                  <a:lnTo>
                    <a:pt x="157517" y="125655"/>
                  </a:lnTo>
                  <a:lnTo>
                    <a:pt x="166944" y="125223"/>
                  </a:lnTo>
                  <a:lnTo>
                    <a:pt x="178298" y="123978"/>
                  </a:lnTo>
                  <a:lnTo>
                    <a:pt x="181486" y="117628"/>
                  </a:lnTo>
                  <a:lnTo>
                    <a:pt x="176279" y="110499"/>
                  </a:lnTo>
                  <a:lnTo>
                    <a:pt x="152958" y="110499"/>
                  </a:lnTo>
                  <a:lnTo>
                    <a:pt x="137098" y="108572"/>
                  </a:lnTo>
                  <a:lnTo>
                    <a:pt x="121758" y="104080"/>
                  </a:lnTo>
                  <a:lnTo>
                    <a:pt x="106937" y="97067"/>
                  </a:lnTo>
                  <a:lnTo>
                    <a:pt x="100358" y="93333"/>
                  </a:lnTo>
                  <a:lnTo>
                    <a:pt x="97640" y="86920"/>
                  </a:lnTo>
                  <a:lnTo>
                    <a:pt x="102120" y="75519"/>
                  </a:lnTo>
                  <a:lnTo>
                    <a:pt x="102246" y="75198"/>
                  </a:lnTo>
                  <a:lnTo>
                    <a:pt x="101957" y="75198"/>
                  </a:lnTo>
                  <a:lnTo>
                    <a:pt x="108499" y="72543"/>
                  </a:lnTo>
                  <a:lnTo>
                    <a:pt x="255622" y="72543"/>
                  </a:lnTo>
                  <a:lnTo>
                    <a:pt x="254955" y="72112"/>
                  </a:lnTo>
                  <a:lnTo>
                    <a:pt x="242102" y="65294"/>
                  </a:lnTo>
                  <a:lnTo>
                    <a:pt x="240458" y="64771"/>
                  </a:lnTo>
                  <a:lnTo>
                    <a:pt x="158854" y="64771"/>
                  </a:lnTo>
                  <a:lnTo>
                    <a:pt x="158084" y="64530"/>
                  </a:lnTo>
                  <a:lnTo>
                    <a:pt x="93398" y="64530"/>
                  </a:lnTo>
                  <a:lnTo>
                    <a:pt x="59324" y="20105"/>
                  </a:lnTo>
                  <a:lnTo>
                    <a:pt x="59400" y="19826"/>
                  </a:lnTo>
                  <a:lnTo>
                    <a:pt x="59489" y="19445"/>
                  </a:lnTo>
                  <a:lnTo>
                    <a:pt x="59578" y="19102"/>
                  </a:lnTo>
                  <a:lnTo>
                    <a:pt x="119164" y="19102"/>
                  </a:lnTo>
                  <a:lnTo>
                    <a:pt x="111961" y="14276"/>
                  </a:lnTo>
                  <a:lnTo>
                    <a:pt x="108352" y="13006"/>
                  </a:lnTo>
                  <a:close/>
                </a:path>
                <a:path extrusionOk="0" h="195579" w="317500">
                  <a:moveTo>
                    <a:pt x="172761" y="109412"/>
                  </a:moveTo>
                  <a:lnTo>
                    <a:pt x="169024" y="109856"/>
                  </a:lnTo>
                  <a:lnTo>
                    <a:pt x="168428" y="109856"/>
                  </a:lnTo>
                  <a:lnTo>
                    <a:pt x="152958" y="110499"/>
                  </a:lnTo>
                  <a:lnTo>
                    <a:pt x="176279" y="110499"/>
                  </a:lnTo>
                  <a:lnTo>
                    <a:pt x="175809" y="109856"/>
                  </a:lnTo>
                  <a:lnTo>
                    <a:pt x="172761" y="109412"/>
                  </a:lnTo>
                  <a:close/>
                </a:path>
                <a:path extrusionOk="0" h="195579" w="317500">
                  <a:moveTo>
                    <a:pt x="255622" y="72543"/>
                  </a:moveTo>
                  <a:lnTo>
                    <a:pt x="108499" y="72543"/>
                  </a:lnTo>
                  <a:lnTo>
                    <a:pt x="122602" y="75198"/>
                  </a:lnTo>
                  <a:lnTo>
                    <a:pt x="128837" y="76290"/>
                  </a:lnTo>
                  <a:lnTo>
                    <a:pt x="135519" y="77316"/>
                  </a:lnTo>
                  <a:lnTo>
                    <a:pt x="141404" y="78068"/>
                  </a:lnTo>
                  <a:lnTo>
                    <a:pt x="155794" y="78971"/>
                  </a:lnTo>
                  <a:lnTo>
                    <a:pt x="170132" y="78647"/>
                  </a:lnTo>
                  <a:lnTo>
                    <a:pt x="184431" y="77316"/>
                  </a:lnTo>
                  <a:lnTo>
                    <a:pt x="198707" y="75198"/>
                  </a:lnTo>
                  <a:lnTo>
                    <a:pt x="214688" y="74138"/>
                  </a:lnTo>
                  <a:lnTo>
                    <a:pt x="258084" y="74138"/>
                  </a:lnTo>
                  <a:lnTo>
                    <a:pt x="255622" y="72543"/>
                  </a:lnTo>
                  <a:close/>
                </a:path>
                <a:path extrusionOk="0" h="195579" w="317500">
                  <a:moveTo>
                    <a:pt x="215812" y="59361"/>
                  </a:moveTo>
                  <a:lnTo>
                    <a:pt x="210717" y="59361"/>
                  </a:lnTo>
                  <a:lnTo>
                    <a:pt x="196925" y="59932"/>
                  </a:lnTo>
                  <a:lnTo>
                    <a:pt x="198910" y="59932"/>
                  </a:lnTo>
                  <a:lnTo>
                    <a:pt x="158854" y="64771"/>
                  </a:lnTo>
                  <a:lnTo>
                    <a:pt x="240458" y="64771"/>
                  </a:lnTo>
                  <a:lnTo>
                    <a:pt x="228870" y="61088"/>
                  </a:lnTo>
                  <a:lnTo>
                    <a:pt x="229229" y="61088"/>
                  </a:lnTo>
                  <a:lnTo>
                    <a:pt x="215812" y="59361"/>
                  </a:lnTo>
                  <a:close/>
                </a:path>
                <a:path extrusionOk="0" h="195579" w="317500">
                  <a:moveTo>
                    <a:pt x="119164" y="19102"/>
                  </a:moveTo>
                  <a:lnTo>
                    <a:pt x="59578" y="19102"/>
                  </a:lnTo>
                  <a:lnTo>
                    <a:pt x="62233" y="19610"/>
                  </a:lnTo>
                  <a:lnTo>
                    <a:pt x="64976" y="19826"/>
                  </a:lnTo>
                  <a:lnTo>
                    <a:pt x="73218" y="22582"/>
                  </a:lnTo>
                  <a:lnTo>
                    <a:pt x="77892" y="26011"/>
                  </a:lnTo>
                  <a:lnTo>
                    <a:pt x="86743" y="37965"/>
                  </a:lnTo>
                  <a:lnTo>
                    <a:pt x="101706" y="58015"/>
                  </a:lnTo>
                  <a:lnTo>
                    <a:pt x="102614" y="59361"/>
                  </a:lnTo>
                  <a:lnTo>
                    <a:pt x="93398" y="64530"/>
                  </a:lnTo>
                  <a:lnTo>
                    <a:pt x="158084" y="64530"/>
                  </a:lnTo>
                  <a:lnTo>
                    <a:pt x="154397" y="63374"/>
                  </a:lnTo>
                  <a:lnTo>
                    <a:pt x="153860" y="62358"/>
                  </a:lnTo>
                  <a:lnTo>
                    <a:pt x="135461" y="62358"/>
                  </a:lnTo>
                  <a:lnTo>
                    <a:pt x="96281" y="25503"/>
                  </a:lnTo>
                  <a:lnTo>
                    <a:pt x="125632" y="25503"/>
                  </a:lnTo>
                  <a:lnTo>
                    <a:pt x="119673" y="19445"/>
                  </a:lnTo>
                  <a:lnTo>
                    <a:pt x="119164" y="19102"/>
                  </a:lnTo>
                  <a:close/>
                </a:path>
                <a:path extrusionOk="0" h="195579" w="317500">
                  <a:moveTo>
                    <a:pt x="125632" y="25503"/>
                  </a:moveTo>
                  <a:lnTo>
                    <a:pt x="96281" y="25503"/>
                  </a:lnTo>
                  <a:lnTo>
                    <a:pt x="104105" y="26671"/>
                  </a:lnTo>
                  <a:lnTo>
                    <a:pt x="110010" y="30011"/>
                  </a:lnTo>
                  <a:lnTo>
                    <a:pt x="134851" y="61088"/>
                  </a:lnTo>
                  <a:lnTo>
                    <a:pt x="135037" y="61558"/>
                  </a:lnTo>
                  <a:lnTo>
                    <a:pt x="135461" y="62358"/>
                  </a:lnTo>
                  <a:lnTo>
                    <a:pt x="153860" y="62358"/>
                  </a:lnTo>
                  <a:lnTo>
                    <a:pt x="150371" y="55754"/>
                  </a:lnTo>
                  <a:lnTo>
                    <a:pt x="148516" y="54027"/>
                  </a:lnTo>
                  <a:lnTo>
                    <a:pt x="131657" y="32726"/>
                  </a:lnTo>
                  <a:lnTo>
                    <a:pt x="126457" y="26341"/>
                  </a:lnTo>
                  <a:lnTo>
                    <a:pt x="125632" y="25503"/>
                  </a:lnTo>
                  <a:close/>
                </a:path>
                <a:path extrusionOk="0" h="195579" w="317500">
                  <a:moveTo>
                    <a:pt x="93856" y="10745"/>
                  </a:moveTo>
                  <a:lnTo>
                    <a:pt x="86706" y="11393"/>
                  </a:lnTo>
                  <a:lnTo>
                    <a:pt x="103769" y="11393"/>
                  </a:lnTo>
                  <a:lnTo>
                    <a:pt x="103352" y="11246"/>
                  </a:lnTo>
                  <a:lnTo>
                    <a:pt x="93856" y="10745"/>
                  </a:lnTo>
                  <a:close/>
                </a:path>
                <a:path extrusionOk="0" h="195579" w="317500">
                  <a:moveTo>
                    <a:pt x="59540" y="2579"/>
                  </a:moveTo>
                  <a:lnTo>
                    <a:pt x="49418" y="7138"/>
                  </a:lnTo>
                  <a:lnTo>
                    <a:pt x="74109" y="7138"/>
                  </a:lnTo>
                  <a:lnTo>
                    <a:pt x="67579" y="3748"/>
                  </a:lnTo>
                  <a:lnTo>
                    <a:pt x="59540" y="25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pic>
        <p:nvPicPr>
          <p:cNvPr id="350" name="Google Shape;350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9195" y="6160112"/>
            <a:ext cx="158351" cy="16234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"/>
          <p:cNvSpPr txBox="1"/>
          <p:nvPr/>
        </p:nvSpPr>
        <p:spPr>
          <a:xfrm flipH="1">
            <a:off x="265261" y="6062972"/>
            <a:ext cx="406750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La puntuación final es sobre </a:t>
            </a:r>
            <a:r>
              <a:rPr b="1"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100 puntos</a:t>
            </a:r>
            <a:r>
              <a:rPr lang="es-PE" sz="12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.</a:t>
            </a:r>
            <a:endParaRPr sz="16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352" name="Google Shape;352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6866" y="6470119"/>
            <a:ext cx="158351" cy="162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7" name="Google Shape;357;p5"/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grpSp>
          <p:nvGrpSpPr>
            <p:cNvPr id="358" name="Google Shape;358;p5"/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descr="Imagen que contiene Patrón de fondo&#10;&#10;El contenido generado por IA puede ser incorrecto." id="359" name="Google Shape;359;p5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360" name="Google Shape;360;p5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361" name="Google Shape;361;p5"/>
            <p:cNvPicPr preferRelativeResize="0"/>
            <p:nvPr/>
          </p:nvPicPr>
          <p:blipFill rotWithShape="1">
            <a:blip r:embed="rId4">
              <a:alphaModFix/>
            </a:blip>
            <a:srcRect b="35467" l="0" r="0" t="33845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2" name="Google Shape;362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363" name="Google Shape;363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4" name="Google Shape;364;p5"/>
          <p:cNvSpPr txBox="1"/>
          <p:nvPr/>
        </p:nvSpPr>
        <p:spPr>
          <a:xfrm>
            <a:off x="3338383" y="562575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Premios a los ganadores</a:t>
            </a:r>
            <a:endParaRPr b="1" sz="40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grpSp>
        <p:nvGrpSpPr>
          <p:cNvPr id="365" name="Google Shape;365;p5"/>
          <p:cNvGrpSpPr/>
          <p:nvPr/>
        </p:nvGrpSpPr>
        <p:grpSpPr>
          <a:xfrm>
            <a:off x="774218" y="1604518"/>
            <a:ext cx="10818273" cy="4377164"/>
            <a:chOff x="774218" y="2595211"/>
            <a:chExt cx="8343951" cy="3376032"/>
          </a:xfrm>
        </p:grpSpPr>
        <p:pic>
          <p:nvPicPr>
            <p:cNvPr id="366" name="Google Shape;366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74218" y="2595211"/>
              <a:ext cx="2705849" cy="2653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7" name="Google Shape;367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592589" y="2595211"/>
              <a:ext cx="2705849" cy="2653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8" name="Google Shape;368;p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410960" y="2595211"/>
              <a:ext cx="2705849" cy="26531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5"/>
            <p:cNvPicPr preferRelativeResize="0"/>
            <p:nvPr/>
          </p:nvPicPr>
          <p:blipFill rotWithShape="1">
            <a:blip r:embed="rId7">
              <a:alphaModFix/>
            </a:blip>
            <a:srcRect b="0" l="0" r="0" t="72404"/>
            <a:stretch/>
          </p:blipFill>
          <p:spPr>
            <a:xfrm flipH="1" rot="10800000">
              <a:off x="774218" y="5239093"/>
              <a:ext cx="2705849" cy="732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5"/>
            <p:cNvPicPr preferRelativeResize="0"/>
            <p:nvPr/>
          </p:nvPicPr>
          <p:blipFill rotWithShape="1">
            <a:blip r:embed="rId7">
              <a:alphaModFix/>
            </a:blip>
            <a:srcRect b="0" l="0" r="0" t="72404"/>
            <a:stretch/>
          </p:blipFill>
          <p:spPr>
            <a:xfrm flipH="1" rot="10800000">
              <a:off x="3594664" y="5239093"/>
              <a:ext cx="2705849" cy="7321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1" name="Google Shape;371;p5"/>
            <p:cNvPicPr preferRelativeResize="0"/>
            <p:nvPr/>
          </p:nvPicPr>
          <p:blipFill rotWithShape="1">
            <a:blip r:embed="rId7">
              <a:alphaModFix/>
            </a:blip>
            <a:srcRect b="0" l="0" r="0" t="72404"/>
            <a:stretch/>
          </p:blipFill>
          <p:spPr>
            <a:xfrm flipH="1" rot="10800000">
              <a:off x="6412320" y="5239093"/>
              <a:ext cx="2705849" cy="7321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2" name="Google Shape;372;p5"/>
          <p:cNvSpPr txBox="1"/>
          <p:nvPr/>
        </p:nvSpPr>
        <p:spPr>
          <a:xfrm>
            <a:off x="970973" y="3484321"/>
            <a:ext cx="3114734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33045" lvl="0" marL="23304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b="1"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Incentivo económico: </a:t>
            </a:r>
            <a: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Un  monto económico para destacar  su labor en la comunidad.</a:t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-233045" lvl="0" marL="233045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b="1"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Reconocimiento Público. </a:t>
            </a:r>
            <a: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Un acto oficial donde se rinda homenaje y se registre su contribución.</a:t>
            </a:r>
            <a:endParaRPr/>
          </a:p>
        </p:txBody>
      </p:sp>
      <p:sp>
        <p:nvSpPr>
          <p:cNvPr id="373" name="Google Shape;373;p5"/>
          <p:cNvSpPr txBox="1"/>
          <p:nvPr/>
        </p:nvSpPr>
        <p:spPr>
          <a:xfrm>
            <a:off x="4624526" y="3264401"/>
            <a:ext cx="3069907" cy="2169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69545" lvl="0" marL="16954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b="1"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Fondo para la escuela : </a:t>
            </a:r>
            <a: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Un financiamiento exclusivo para que el colegio desarrolle un mejoramiento  en </a:t>
            </a:r>
            <a:r>
              <a:rPr b="1"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infraestructura o equipamiento</a:t>
            </a:r>
            <a: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.</a:t>
            </a:r>
            <a:b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</a:br>
            <a: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Ejemplo: Mejora de aulas, implementación de laboratorios, kits tecnológicos o deportivos.</a:t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74" name="Google Shape;374;p5"/>
          <p:cNvSpPr txBox="1"/>
          <p:nvPr/>
        </p:nvSpPr>
        <p:spPr>
          <a:xfrm>
            <a:off x="1" y="5964401"/>
            <a:ext cx="12192000" cy="919005"/>
          </a:xfrm>
          <a:prstGeom prst="rect">
            <a:avLst/>
          </a:prstGeom>
          <a:gradFill>
            <a:gsLst>
              <a:gs pos="0">
                <a:srgbClr val="AF6099"/>
              </a:gs>
              <a:gs pos="31000">
                <a:srgbClr val="AF6099"/>
              </a:gs>
              <a:gs pos="100000">
                <a:srgbClr val="2DE3D6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1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Estos premios aseguran que el impacto del reconocimiento perdure en la comunidad y motive a futuras generaciones </a:t>
            </a:r>
            <a:r>
              <a:rPr lang="es-PE" sz="18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a seguir el ejemplo de los héroes de la comunidad escolar.</a:t>
            </a:r>
            <a:endParaRPr/>
          </a:p>
        </p:txBody>
      </p:sp>
      <p:sp>
        <p:nvSpPr>
          <p:cNvPr id="375" name="Google Shape;375;p5"/>
          <p:cNvSpPr txBox="1"/>
          <p:nvPr/>
        </p:nvSpPr>
        <p:spPr>
          <a:xfrm>
            <a:off x="1000127" y="2856803"/>
            <a:ext cx="311473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24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HÉROE LOCAL</a:t>
            </a:r>
            <a:endParaRPr/>
          </a:p>
        </p:txBody>
      </p:sp>
      <p:grpSp>
        <p:nvGrpSpPr>
          <p:cNvPr id="376" name="Google Shape;376;p5"/>
          <p:cNvGrpSpPr/>
          <p:nvPr/>
        </p:nvGrpSpPr>
        <p:grpSpPr>
          <a:xfrm>
            <a:off x="2073419" y="1908971"/>
            <a:ext cx="736517" cy="585334"/>
            <a:chOff x="6584392" y="2888351"/>
            <a:chExt cx="545533" cy="433553"/>
          </a:xfrm>
        </p:grpSpPr>
        <p:sp>
          <p:nvSpPr>
            <p:cNvPr id="377" name="Google Shape;377;p5"/>
            <p:cNvSpPr/>
            <p:nvPr/>
          </p:nvSpPr>
          <p:spPr>
            <a:xfrm>
              <a:off x="6738765" y="2888351"/>
              <a:ext cx="391160" cy="391160"/>
            </a:xfrm>
            <a:custGeom>
              <a:rect b="b" l="l" r="r" t="t"/>
              <a:pathLst>
                <a:path extrusionOk="0" h="391159" w="391160">
                  <a:moveTo>
                    <a:pt x="195287" y="0"/>
                  </a:moveTo>
                  <a:lnTo>
                    <a:pt x="150508" y="5157"/>
                  </a:lnTo>
                  <a:lnTo>
                    <a:pt x="109402" y="19848"/>
                  </a:lnTo>
                  <a:lnTo>
                    <a:pt x="73142" y="42900"/>
                  </a:lnTo>
                  <a:lnTo>
                    <a:pt x="42900" y="73142"/>
                  </a:lnTo>
                  <a:lnTo>
                    <a:pt x="19848" y="109402"/>
                  </a:lnTo>
                  <a:lnTo>
                    <a:pt x="5157" y="150508"/>
                  </a:lnTo>
                  <a:lnTo>
                    <a:pt x="0" y="195287"/>
                  </a:lnTo>
                  <a:lnTo>
                    <a:pt x="5157" y="240067"/>
                  </a:lnTo>
                  <a:lnTo>
                    <a:pt x="19848" y="281173"/>
                  </a:lnTo>
                  <a:lnTo>
                    <a:pt x="42900" y="317433"/>
                  </a:lnTo>
                  <a:lnTo>
                    <a:pt x="73142" y="347675"/>
                  </a:lnTo>
                  <a:lnTo>
                    <a:pt x="109402" y="370727"/>
                  </a:lnTo>
                  <a:lnTo>
                    <a:pt x="150508" y="385418"/>
                  </a:lnTo>
                  <a:lnTo>
                    <a:pt x="195287" y="390575"/>
                  </a:lnTo>
                  <a:lnTo>
                    <a:pt x="240063" y="385418"/>
                  </a:lnTo>
                  <a:lnTo>
                    <a:pt x="281167" y="370727"/>
                  </a:lnTo>
                  <a:lnTo>
                    <a:pt x="317427" y="347675"/>
                  </a:lnTo>
                  <a:lnTo>
                    <a:pt x="347671" y="317433"/>
                  </a:lnTo>
                  <a:lnTo>
                    <a:pt x="370725" y="281173"/>
                  </a:lnTo>
                  <a:lnTo>
                    <a:pt x="385417" y="240067"/>
                  </a:lnTo>
                  <a:lnTo>
                    <a:pt x="390575" y="195287"/>
                  </a:lnTo>
                  <a:lnTo>
                    <a:pt x="385417" y="150508"/>
                  </a:lnTo>
                  <a:lnTo>
                    <a:pt x="370725" y="109402"/>
                  </a:lnTo>
                  <a:lnTo>
                    <a:pt x="347671" y="73142"/>
                  </a:lnTo>
                  <a:lnTo>
                    <a:pt x="317427" y="42900"/>
                  </a:lnTo>
                  <a:lnTo>
                    <a:pt x="281167" y="19848"/>
                  </a:lnTo>
                  <a:lnTo>
                    <a:pt x="240063" y="5157"/>
                  </a:lnTo>
                  <a:lnTo>
                    <a:pt x="195287" y="0"/>
                  </a:lnTo>
                  <a:close/>
                </a:path>
              </a:pathLst>
            </a:custGeom>
            <a:solidFill>
              <a:schemeClr val="lt1">
                <a:alpha val="54902"/>
              </a:schemeClr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  <p:sp>
          <p:nvSpPr>
            <p:cNvPr id="378" name="Google Shape;378;p5"/>
            <p:cNvSpPr/>
            <p:nvPr/>
          </p:nvSpPr>
          <p:spPr>
            <a:xfrm>
              <a:off x="6584392" y="2989185"/>
              <a:ext cx="379425" cy="332719"/>
            </a:xfrm>
            <a:custGeom>
              <a:rect b="b" l="l" r="r" t="t"/>
              <a:pathLst>
                <a:path extrusionOk="0" h="402589" w="459104">
                  <a:moveTo>
                    <a:pt x="213258" y="229870"/>
                  </a:moveTo>
                  <a:lnTo>
                    <a:pt x="207759" y="220383"/>
                  </a:lnTo>
                  <a:lnTo>
                    <a:pt x="201688" y="224028"/>
                  </a:lnTo>
                  <a:lnTo>
                    <a:pt x="193675" y="229057"/>
                  </a:lnTo>
                  <a:lnTo>
                    <a:pt x="186105" y="234670"/>
                  </a:lnTo>
                  <a:lnTo>
                    <a:pt x="179463" y="241223"/>
                  </a:lnTo>
                  <a:lnTo>
                    <a:pt x="174218" y="249072"/>
                  </a:lnTo>
                  <a:lnTo>
                    <a:pt x="171030" y="255358"/>
                  </a:lnTo>
                  <a:lnTo>
                    <a:pt x="180479" y="260908"/>
                  </a:lnTo>
                  <a:lnTo>
                    <a:pt x="183680" y="254609"/>
                  </a:lnTo>
                  <a:lnTo>
                    <a:pt x="188175" y="247942"/>
                  </a:lnTo>
                  <a:lnTo>
                    <a:pt x="193878" y="242443"/>
                  </a:lnTo>
                  <a:lnTo>
                    <a:pt x="200367" y="237756"/>
                  </a:lnTo>
                  <a:lnTo>
                    <a:pt x="207225" y="233502"/>
                  </a:lnTo>
                  <a:lnTo>
                    <a:pt x="213258" y="229870"/>
                  </a:lnTo>
                  <a:close/>
                </a:path>
                <a:path extrusionOk="0" h="402589" w="459104">
                  <a:moveTo>
                    <a:pt x="226377" y="216827"/>
                  </a:moveTo>
                  <a:lnTo>
                    <a:pt x="212267" y="216827"/>
                  </a:lnTo>
                  <a:lnTo>
                    <a:pt x="212255" y="227787"/>
                  </a:lnTo>
                  <a:lnTo>
                    <a:pt x="219316" y="227787"/>
                  </a:lnTo>
                  <a:lnTo>
                    <a:pt x="226377" y="227787"/>
                  </a:lnTo>
                  <a:lnTo>
                    <a:pt x="226377" y="216827"/>
                  </a:lnTo>
                  <a:close/>
                </a:path>
                <a:path extrusionOk="0" h="402589" w="459104">
                  <a:moveTo>
                    <a:pt x="299199" y="299707"/>
                  </a:moveTo>
                  <a:lnTo>
                    <a:pt x="291414" y="291973"/>
                  </a:lnTo>
                  <a:lnTo>
                    <a:pt x="286143" y="296633"/>
                  </a:lnTo>
                  <a:lnTo>
                    <a:pt x="273126" y="306616"/>
                  </a:lnTo>
                  <a:lnTo>
                    <a:pt x="259854" y="313347"/>
                  </a:lnTo>
                  <a:lnTo>
                    <a:pt x="245478" y="316877"/>
                  </a:lnTo>
                  <a:lnTo>
                    <a:pt x="229158" y="317322"/>
                  </a:lnTo>
                  <a:lnTo>
                    <a:pt x="212674" y="315836"/>
                  </a:lnTo>
                  <a:lnTo>
                    <a:pt x="196850" y="312940"/>
                  </a:lnTo>
                  <a:lnTo>
                    <a:pt x="181698" y="307898"/>
                  </a:lnTo>
                  <a:lnTo>
                    <a:pt x="167220" y="299974"/>
                  </a:lnTo>
                  <a:lnTo>
                    <a:pt x="161366" y="295998"/>
                  </a:lnTo>
                  <a:lnTo>
                    <a:pt x="155867" y="305498"/>
                  </a:lnTo>
                  <a:lnTo>
                    <a:pt x="197396" y="324408"/>
                  </a:lnTo>
                  <a:lnTo>
                    <a:pt x="236258" y="328637"/>
                  </a:lnTo>
                  <a:lnTo>
                    <a:pt x="252666" y="327291"/>
                  </a:lnTo>
                  <a:lnTo>
                    <a:pt x="267322" y="322516"/>
                  </a:lnTo>
                  <a:lnTo>
                    <a:pt x="280847" y="314731"/>
                  </a:lnTo>
                  <a:lnTo>
                    <a:pt x="293890" y="304380"/>
                  </a:lnTo>
                  <a:lnTo>
                    <a:pt x="299199" y="299707"/>
                  </a:lnTo>
                  <a:close/>
                </a:path>
                <a:path extrusionOk="0" h="402589" w="459104">
                  <a:moveTo>
                    <a:pt x="458914" y="256120"/>
                  </a:moveTo>
                  <a:lnTo>
                    <a:pt x="449326" y="235953"/>
                  </a:lnTo>
                  <a:lnTo>
                    <a:pt x="449326" y="271449"/>
                  </a:lnTo>
                  <a:lnTo>
                    <a:pt x="444881" y="300316"/>
                  </a:lnTo>
                  <a:lnTo>
                    <a:pt x="405574" y="345351"/>
                  </a:lnTo>
                  <a:lnTo>
                    <a:pt x="355168" y="368795"/>
                  </a:lnTo>
                  <a:lnTo>
                    <a:pt x="301167" y="383463"/>
                  </a:lnTo>
                  <a:lnTo>
                    <a:pt x="245465" y="389940"/>
                  </a:lnTo>
                  <a:lnTo>
                    <a:pt x="189953" y="388785"/>
                  </a:lnTo>
                  <a:lnTo>
                    <a:pt x="134581" y="380034"/>
                  </a:lnTo>
                  <a:lnTo>
                    <a:pt x="80975" y="363626"/>
                  </a:lnTo>
                  <a:lnTo>
                    <a:pt x="39281" y="344462"/>
                  </a:lnTo>
                  <a:lnTo>
                    <a:pt x="12458" y="309003"/>
                  </a:lnTo>
                  <a:lnTo>
                    <a:pt x="15252" y="291706"/>
                  </a:lnTo>
                  <a:lnTo>
                    <a:pt x="28498" y="243306"/>
                  </a:lnTo>
                  <a:lnTo>
                    <a:pt x="52628" y="182816"/>
                  </a:lnTo>
                  <a:lnTo>
                    <a:pt x="81318" y="125133"/>
                  </a:lnTo>
                  <a:lnTo>
                    <a:pt x="113411" y="69926"/>
                  </a:lnTo>
                  <a:lnTo>
                    <a:pt x="138226" y="37261"/>
                  </a:lnTo>
                  <a:lnTo>
                    <a:pt x="181521" y="13716"/>
                  </a:lnTo>
                  <a:lnTo>
                    <a:pt x="205473" y="12090"/>
                  </a:lnTo>
                  <a:lnTo>
                    <a:pt x="215328" y="11430"/>
                  </a:lnTo>
                  <a:lnTo>
                    <a:pt x="226136" y="11430"/>
                  </a:lnTo>
                  <a:lnTo>
                    <a:pt x="236042" y="13411"/>
                  </a:lnTo>
                  <a:lnTo>
                    <a:pt x="262978" y="43992"/>
                  </a:lnTo>
                  <a:lnTo>
                    <a:pt x="268097" y="66344"/>
                  </a:lnTo>
                  <a:lnTo>
                    <a:pt x="267309" y="79984"/>
                  </a:lnTo>
                  <a:lnTo>
                    <a:pt x="237083" y="109397"/>
                  </a:lnTo>
                  <a:lnTo>
                    <a:pt x="214591" y="111760"/>
                  </a:lnTo>
                  <a:lnTo>
                    <a:pt x="209943" y="112839"/>
                  </a:lnTo>
                  <a:lnTo>
                    <a:pt x="185864" y="96837"/>
                  </a:lnTo>
                  <a:lnTo>
                    <a:pt x="188099" y="87960"/>
                  </a:lnTo>
                  <a:lnTo>
                    <a:pt x="192862" y="84505"/>
                  </a:lnTo>
                  <a:lnTo>
                    <a:pt x="200139" y="82080"/>
                  </a:lnTo>
                  <a:lnTo>
                    <a:pt x="207848" y="80683"/>
                  </a:lnTo>
                  <a:lnTo>
                    <a:pt x="213918" y="80289"/>
                  </a:lnTo>
                  <a:lnTo>
                    <a:pt x="220967" y="80479"/>
                  </a:lnTo>
                  <a:lnTo>
                    <a:pt x="220967" y="80289"/>
                  </a:lnTo>
                  <a:lnTo>
                    <a:pt x="220967" y="69507"/>
                  </a:lnTo>
                  <a:lnTo>
                    <a:pt x="213918" y="69316"/>
                  </a:lnTo>
                  <a:lnTo>
                    <a:pt x="176403" y="82575"/>
                  </a:lnTo>
                  <a:lnTo>
                    <a:pt x="170700" y="97548"/>
                  </a:lnTo>
                  <a:lnTo>
                    <a:pt x="163779" y="116420"/>
                  </a:lnTo>
                  <a:lnTo>
                    <a:pt x="157137" y="156946"/>
                  </a:lnTo>
                  <a:lnTo>
                    <a:pt x="155638" y="205066"/>
                  </a:lnTo>
                  <a:lnTo>
                    <a:pt x="155511" y="212902"/>
                  </a:lnTo>
                  <a:lnTo>
                    <a:pt x="155409" y="215201"/>
                  </a:lnTo>
                  <a:lnTo>
                    <a:pt x="155308" y="217563"/>
                  </a:lnTo>
                  <a:lnTo>
                    <a:pt x="155206" y="219735"/>
                  </a:lnTo>
                  <a:lnTo>
                    <a:pt x="155130" y="221576"/>
                  </a:lnTo>
                  <a:lnTo>
                    <a:pt x="150723" y="240893"/>
                  </a:lnTo>
                  <a:lnTo>
                    <a:pt x="150698" y="241046"/>
                  </a:lnTo>
                  <a:lnTo>
                    <a:pt x="141528" y="258686"/>
                  </a:lnTo>
                  <a:lnTo>
                    <a:pt x="129235" y="274751"/>
                  </a:lnTo>
                  <a:lnTo>
                    <a:pt x="115404" y="289496"/>
                  </a:lnTo>
                  <a:lnTo>
                    <a:pt x="110426" y="294500"/>
                  </a:lnTo>
                  <a:lnTo>
                    <a:pt x="118173" y="302260"/>
                  </a:lnTo>
                  <a:lnTo>
                    <a:pt x="147294" y="269494"/>
                  </a:lnTo>
                  <a:lnTo>
                    <a:pt x="162572" y="238620"/>
                  </a:lnTo>
                  <a:lnTo>
                    <a:pt x="163461" y="238074"/>
                  </a:lnTo>
                  <a:lnTo>
                    <a:pt x="163868" y="237591"/>
                  </a:lnTo>
                  <a:lnTo>
                    <a:pt x="182981" y="219735"/>
                  </a:lnTo>
                  <a:lnTo>
                    <a:pt x="185305" y="217563"/>
                  </a:lnTo>
                  <a:lnTo>
                    <a:pt x="210058" y="205066"/>
                  </a:lnTo>
                  <a:lnTo>
                    <a:pt x="237286" y="201320"/>
                  </a:lnTo>
                  <a:lnTo>
                    <a:pt x="266153" y="207556"/>
                  </a:lnTo>
                  <a:lnTo>
                    <a:pt x="302463" y="240207"/>
                  </a:lnTo>
                  <a:lnTo>
                    <a:pt x="304076" y="244881"/>
                  </a:lnTo>
                  <a:lnTo>
                    <a:pt x="311962" y="245935"/>
                  </a:lnTo>
                  <a:lnTo>
                    <a:pt x="313029" y="240207"/>
                  </a:lnTo>
                  <a:lnTo>
                    <a:pt x="323494" y="224599"/>
                  </a:lnTo>
                  <a:lnTo>
                    <a:pt x="334835" y="207721"/>
                  </a:lnTo>
                  <a:lnTo>
                    <a:pt x="373202" y="200152"/>
                  </a:lnTo>
                  <a:lnTo>
                    <a:pt x="413893" y="212902"/>
                  </a:lnTo>
                  <a:lnTo>
                    <a:pt x="413651" y="212902"/>
                  </a:lnTo>
                  <a:lnTo>
                    <a:pt x="441286" y="240893"/>
                  </a:lnTo>
                  <a:lnTo>
                    <a:pt x="449326" y="271449"/>
                  </a:lnTo>
                  <a:lnTo>
                    <a:pt x="449326" y="235953"/>
                  </a:lnTo>
                  <a:lnTo>
                    <a:pt x="442137" y="220827"/>
                  </a:lnTo>
                  <a:lnTo>
                    <a:pt x="413956" y="200152"/>
                  </a:lnTo>
                  <a:lnTo>
                    <a:pt x="410629" y="197713"/>
                  </a:lnTo>
                  <a:lnTo>
                    <a:pt x="370459" y="189153"/>
                  </a:lnTo>
                  <a:lnTo>
                    <a:pt x="332181" y="197370"/>
                  </a:lnTo>
                  <a:lnTo>
                    <a:pt x="306400" y="224599"/>
                  </a:lnTo>
                  <a:lnTo>
                    <a:pt x="298348" y="215201"/>
                  </a:lnTo>
                  <a:lnTo>
                    <a:pt x="288709" y="207238"/>
                  </a:lnTo>
                  <a:lnTo>
                    <a:pt x="278866" y="201320"/>
                  </a:lnTo>
                  <a:lnTo>
                    <a:pt x="278028" y="200812"/>
                  </a:lnTo>
                  <a:lnTo>
                    <a:pt x="266941" y="196037"/>
                  </a:lnTo>
                  <a:lnTo>
                    <a:pt x="238836" y="190347"/>
                  </a:lnTo>
                  <a:lnTo>
                    <a:pt x="212178" y="192925"/>
                  </a:lnTo>
                  <a:lnTo>
                    <a:pt x="187540" y="202984"/>
                  </a:lnTo>
                  <a:lnTo>
                    <a:pt x="165544" y="219735"/>
                  </a:lnTo>
                  <a:lnTo>
                    <a:pt x="165658" y="217855"/>
                  </a:lnTo>
                  <a:lnTo>
                    <a:pt x="165925" y="216039"/>
                  </a:lnTo>
                  <a:lnTo>
                    <a:pt x="165950" y="188417"/>
                  </a:lnTo>
                  <a:lnTo>
                    <a:pt x="166941" y="161861"/>
                  </a:lnTo>
                  <a:lnTo>
                    <a:pt x="170205" y="135559"/>
                  </a:lnTo>
                  <a:lnTo>
                    <a:pt x="177025" y="110655"/>
                  </a:lnTo>
                  <a:lnTo>
                    <a:pt x="184975" y="116420"/>
                  </a:lnTo>
                  <a:lnTo>
                    <a:pt x="194462" y="120332"/>
                  </a:lnTo>
                  <a:lnTo>
                    <a:pt x="204228" y="122466"/>
                  </a:lnTo>
                  <a:lnTo>
                    <a:pt x="213029" y="122910"/>
                  </a:lnTo>
                  <a:lnTo>
                    <a:pt x="232651" y="121424"/>
                  </a:lnTo>
                  <a:lnTo>
                    <a:pt x="250507" y="117195"/>
                  </a:lnTo>
                  <a:lnTo>
                    <a:pt x="257416" y="112839"/>
                  </a:lnTo>
                  <a:lnTo>
                    <a:pt x="265353" y="107861"/>
                  </a:lnTo>
                  <a:lnTo>
                    <a:pt x="275958" y="91033"/>
                  </a:lnTo>
                  <a:lnTo>
                    <a:pt x="279641" y="70599"/>
                  </a:lnTo>
                  <a:lnTo>
                    <a:pt x="279527" y="69507"/>
                  </a:lnTo>
                  <a:lnTo>
                    <a:pt x="268274" y="30530"/>
                  </a:lnTo>
                  <a:lnTo>
                    <a:pt x="253466" y="11430"/>
                  </a:lnTo>
                  <a:lnTo>
                    <a:pt x="247167" y="5499"/>
                  </a:lnTo>
                  <a:lnTo>
                    <a:pt x="239509" y="1333"/>
                  </a:lnTo>
                  <a:lnTo>
                    <a:pt x="230759" y="0"/>
                  </a:lnTo>
                  <a:lnTo>
                    <a:pt x="218833" y="355"/>
                  </a:lnTo>
                  <a:lnTo>
                    <a:pt x="176809" y="3657"/>
                  </a:lnTo>
                  <a:lnTo>
                    <a:pt x="140843" y="16738"/>
                  </a:lnTo>
                  <a:lnTo>
                    <a:pt x="104660" y="61849"/>
                  </a:lnTo>
                  <a:lnTo>
                    <a:pt x="65735" y="130098"/>
                  </a:lnTo>
                  <a:lnTo>
                    <a:pt x="42189" y="177914"/>
                  </a:lnTo>
                  <a:lnTo>
                    <a:pt x="22428" y="227317"/>
                  </a:lnTo>
                  <a:lnTo>
                    <a:pt x="7924" y="278231"/>
                  </a:lnTo>
                  <a:lnTo>
                    <a:pt x="152" y="330555"/>
                  </a:lnTo>
                  <a:lnTo>
                    <a:pt x="0" y="332524"/>
                  </a:lnTo>
                  <a:lnTo>
                    <a:pt x="1320" y="334276"/>
                  </a:lnTo>
                  <a:lnTo>
                    <a:pt x="43751" y="358686"/>
                  </a:lnTo>
                  <a:lnTo>
                    <a:pt x="87909" y="377355"/>
                  </a:lnTo>
                  <a:lnTo>
                    <a:pt x="134442" y="391033"/>
                  </a:lnTo>
                  <a:lnTo>
                    <a:pt x="182486" y="399427"/>
                  </a:lnTo>
                  <a:lnTo>
                    <a:pt x="231165" y="402285"/>
                  </a:lnTo>
                  <a:lnTo>
                    <a:pt x="277863" y="399427"/>
                  </a:lnTo>
                  <a:lnTo>
                    <a:pt x="279044" y="399427"/>
                  </a:lnTo>
                  <a:lnTo>
                    <a:pt x="326923" y="390271"/>
                  </a:lnTo>
                  <a:lnTo>
                    <a:pt x="327888" y="389940"/>
                  </a:lnTo>
                  <a:lnTo>
                    <a:pt x="372249" y="374853"/>
                  </a:lnTo>
                  <a:lnTo>
                    <a:pt x="414731" y="352793"/>
                  </a:lnTo>
                  <a:lnTo>
                    <a:pt x="442709" y="326644"/>
                  </a:lnTo>
                  <a:lnTo>
                    <a:pt x="458279" y="292912"/>
                  </a:lnTo>
                  <a:lnTo>
                    <a:pt x="458876" y="258686"/>
                  </a:lnTo>
                  <a:lnTo>
                    <a:pt x="458914" y="25612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endParaRPr>
            </a:p>
          </p:txBody>
        </p:sp>
      </p:grpSp>
      <p:sp>
        <p:nvSpPr>
          <p:cNvPr id="379" name="Google Shape;379;p5"/>
          <p:cNvSpPr txBox="1"/>
          <p:nvPr/>
        </p:nvSpPr>
        <p:spPr>
          <a:xfrm>
            <a:off x="8305448" y="3453829"/>
            <a:ext cx="3112334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33045" lvl="0" marL="23304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b="1"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Kit tecnológico</a:t>
            </a:r>
            <a:endParaRPr sz="15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  <a:p>
            <a:pPr indent="-169545" lvl="0" marL="169545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b="1"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Programa de Formación en Liderazgo y Ciudadanía</a:t>
            </a:r>
            <a: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/>
          </a:p>
          <a:p>
            <a:pPr indent="-169545" lvl="0" marL="169545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b="1"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Visita Institucional a la Marina de Guerra del Perú</a:t>
            </a:r>
            <a:r>
              <a:rPr lang="es-PE" sz="15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. Para que estudiantes y docentes conozcan de cerca la historia y valores de la institución.</a:t>
            </a:r>
            <a:endParaRPr b="1" sz="15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80" name="Google Shape;380;p5"/>
          <p:cNvSpPr txBox="1"/>
          <p:nvPr/>
        </p:nvSpPr>
        <p:spPr>
          <a:xfrm>
            <a:off x="4579699" y="2856803"/>
            <a:ext cx="311473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24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COLEGIO</a:t>
            </a:r>
            <a:endParaRPr/>
          </a:p>
        </p:txBody>
      </p:sp>
      <p:sp>
        <p:nvSpPr>
          <p:cNvPr id="381" name="Google Shape;381;p5"/>
          <p:cNvSpPr txBox="1"/>
          <p:nvPr/>
        </p:nvSpPr>
        <p:spPr>
          <a:xfrm>
            <a:off x="8258402" y="2856803"/>
            <a:ext cx="311473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2400">
                <a:solidFill>
                  <a:schemeClr val="lt1"/>
                </a:solidFill>
                <a:latin typeface="Inter Tight"/>
                <a:ea typeface="Inter Tight"/>
                <a:cs typeface="Inter Tight"/>
                <a:sym typeface="Inter Tight"/>
              </a:rPr>
              <a:t>ESTUDIANTES</a:t>
            </a:r>
            <a:endParaRPr/>
          </a:p>
        </p:txBody>
      </p:sp>
      <p:sp>
        <p:nvSpPr>
          <p:cNvPr id="382" name="Google Shape;382;p5"/>
          <p:cNvSpPr/>
          <p:nvPr/>
        </p:nvSpPr>
        <p:spPr>
          <a:xfrm>
            <a:off x="6105170" y="1934411"/>
            <a:ext cx="528100" cy="528100"/>
          </a:xfrm>
          <a:custGeom>
            <a:rect b="b" l="l" r="r" t="t"/>
            <a:pathLst>
              <a:path extrusionOk="0" h="391159" w="391160">
                <a:moveTo>
                  <a:pt x="195287" y="0"/>
                </a:moveTo>
                <a:lnTo>
                  <a:pt x="150508" y="5157"/>
                </a:lnTo>
                <a:lnTo>
                  <a:pt x="109402" y="19848"/>
                </a:lnTo>
                <a:lnTo>
                  <a:pt x="73142" y="42900"/>
                </a:lnTo>
                <a:lnTo>
                  <a:pt x="42900" y="73142"/>
                </a:lnTo>
                <a:lnTo>
                  <a:pt x="19848" y="109402"/>
                </a:lnTo>
                <a:lnTo>
                  <a:pt x="5157" y="150508"/>
                </a:lnTo>
                <a:lnTo>
                  <a:pt x="0" y="195287"/>
                </a:lnTo>
                <a:lnTo>
                  <a:pt x="5157" y="240067"/>
                </a:lnTo>
                <a:lnTo>
                  <a:pt x="19848" y="281173"/>
                </a:lnTo>
                <a:lnTo>
                  <a:pt x="42900" y="317433"/>
                </a:lnTo>
                <a:lnTo>
                  <a:pt x="73142" y="347675"/>
                </a:lnTo>
                <a:lnTo>
                  <a:pt x="109402" y="370727"/>
                </a:lnTo>
                <a:lnTo>
                  <a:pt x="150508" y="385418"/>
                </a:lnTo>
                <a:lnTo>
                  <a:pt x="195287" y="390575"/>
                </a:lnTo>
                <a:lnTo>
                  <a:pt x="240063" y="385418"/>
                </a:lnTo>
                <a:lnTo>
                  <a:pt x="281167" y="370727"/>
                </a:lnTo>
                <a:lnTo>
                  <a:pt x="317427" y="347675"/>
                </a:lnTo>
                <a:lnTo>
                  <a:pt x="347671" y="317433"/>
                </a:lnTo>
                <a:lnTo>
                  <a:pt x="370725" y="281173"/>
                </a:lnTo>
                <a:lnTo>
                  <a:pt x="385417" y="240067"/>
                </a:lnTo>
                <a:lnTo>
                  <a:pt x="390575" y="195287"/>
                </a:lnTo>
                <a:lnTo>
                  <a:pt x="385417" y="150508"/>
                </a:lnTo>
                <a:lnTo>
                  <a:pt x="370725" y="109402"/>
                </a:lnTo>
                <a:lnTo>
                  <a:pt x="347671" y="73142"/>
                </a:lnTo>
                <a:lnTo>
                  <a:pt x="317427" y="42900"/>
                </a:lnTo>
                <a:lnTo>
                  <a:pt x="281167" y="19848"/>
                </a:lnTo>
                <a:lnTo>
                  <a:pt x="240063" y="5157"/>
                </a:lnTo>
                <a:lnTo>
                  <a:pt x="195287" y="0"/>
                </a:lnTo>
                <a:close/>
              </a:path>
            </a:pathLst>
          </a:custGeom>
          <a:solidFill>
            <a:schemeClr val="lt1">
              <a:alpha val="54902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383" name="Google Shape;383;p5"/>
          <p:cNvSpPr/>
          <p:nvPr/>
        </p:nvSpPr>
        <p:spPr>
          <a:xfrm>
            <a:off x="9784189" y="1934411"/>
            <a:ext cx="528100" cy="528100"/>
          </a:xfrm>
          <a:custGeom>
            <a:rect b="b" l="l" r="r" t="t"/>
            <a:pathLst>
              <a:path extrusionOk="0" h="391159" w="391160">
                <a:moveTo>
                  <a:pt x="195287" y="0"/>
                </a:moveTo>
                <a:lnTo>
                  <a:pt x="150508" y="5157"/>
                </a:lnTo>
                <a:lnTo>
                  <a:pt x="109402" y="19848"/>
                </a:lnTo>
                <a:lnTo>
                  <a:pt x="73142" y="42900"/>
                </a:lnTo>
                <a:lnTo>
                  <a:pt x="42900" y="73142"/>
                </a:lnTo>
                <a:lnTo>
                  <a:pt x="19848" y="109402"/>
                </a:lnTo>
                <a:lnTo>
                  <a:pt x="5157" y="150508"/>
                </a:lnTo>
                <a:lnTo>
                  <a:pt x="0" y="195287"/>
                </a:lnTo>
                <a:lnTo>
                  <a:pt x="5157" y="240067"/>
                </a:lnTo>
                <a:lnTo>
                  <a:pt x="19848" y="281173"/>
                </a:lnTo>
                <a:lnTo>
                  <a:pt x="42900" y="317433"/>
                </a:lnTo>
                <a:lnTo>
                  <a:pt x="73142" y="347675"/>
                </a:lnTo>
                <a:lnTo>
                  <a:pt x="109402" y="370727"/>
                </a:lnTo>
                <a:lnTo>
                  <a:pt x="150508" y="385418"/>
                </a:lnTo>
                <a:lnTo>
                  <a:pt x="195287" y="390575"/>
                </a:lnTo>
                <a:lnTo>
                  <a:pt x="240063" y="385418"/>
                </a:lnTo>
                <a:lnTo>
                  <a:pt x="281167" y="370727"/>
                </a:lnTo>
                <a:lnTo>
                  <a:pt x="317427" y="347675"/>
                </a:lnTo>
                <a:lnTo>
                  <a:pt x="347671" y="317433"/>
                </a:lnTo>
                <a:lnTo>
                  <a:pt x="370725" y="281173"/>
                </a:lnTo>
                <a:lnTo>
                  <a:pt x="385417" y="240067"/>
                </a:lnTo>
                <a:lnTo>
                  <a:pt x="390575" y="195287"/>
                </a:lnTo>
                <a:lnTo>
                  <a:pt x="385417" y="150508"/>
                </a:lnTo>
                <a:lnTo>
                  <a:pt x="370725" y="109402"/>
                </a:lnTo>
                <a:lnTo>
                  <a:pt x="347671" y="73142"/>
                </a:lnTo>
                <a:lnTo>
                  <a:pt x="317427" y="42900"/>
                </a:lnTo>
                <a:lnTo>
                  <a:pt x="281167" y="19848"/>
                </a:lnTo>
                <a:lnTo>
                  <a:pt x="240063" y="5157"/>
                </a:lnTo>
                <a:lnTo>
                  <a:pt x="195287" y="0"/>
                </a:lnTo>
                <a:close/>
              </a:path>
            </a:pathLst>
          </a:custGeom>
          <a:solidFill>
            <a:schemeClr val="lt1">
              <a:alpha val="54902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descr="Schoolhouse outline" id="384" name="Google Shape;384;p5"/>
          <p:cNvSpPr/>
          <p:nvPr/>
        </p:nvSpPr>
        <p:spPr>
          <a:xfrm>
            <a:off x="5804622" y="1956222"/>
            <a:ext cx="755703" cy="755703"/>
          </a:xfrm>
          <a:prstGeom prst="rect">
            <a:avLst/>
          </a:prstGeom>
          <a:noFill/>
          <a:ln>
            <a:noFill/>
          </a:ln>
        </p:spPr>
      </p:sp>
      <p:sp>
        <p:nvSpPr>
          <p:cNvPr descr="Graduation cap outline" id="385" name="Google Shape;385;p5"/>
          <p:cNvSpPr/>
          <p:nvPr/>
        </p:nvSpPr>
        <p:spPr>
          <a:xfrm>
            <a:off x="9400133" y="1899194"/>
            <a:ext cx="831273" cy="831273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5"/>
          <p:cNvSpPr txBox="1"/>
          <p:nvPr/>
        </p:nvSpPr>
        <p:spPr>
          <a:xfrm>
            <a:off x="4539529" y="5511146"/>
            <a:ext cx="609407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6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*Únicamente para el primer puesto</a:t>
            </a:r>
            <a:endParaRPr sz="16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s-PE"/>
              <a:t>Principales resultados del concurso</a:t>
            </a:r>
            <a:endParaRPr/>
          </a:p>
        </p:txBody>
      </p:sp>
      <p:sp>
        <p:nvSpPr>
          <p:cNvPr id="392" name="Google Shape;392;p6"/>
          <p:cNvSpPr txBox="1"/>
          <p:nvPr/>
        </p:nvSpPr>
        <p:spPr>
          <a:xfrm>
            <a:off x="990600" y="1916235"/>
            <a:ext cx="4876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Recibimos </a:t>
            </a:r>
            <a:r>
              <a:rPr b="1" lang="es-PE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211</a:t>
            </a:r>
            <a:r>
              <a:rPr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postulaciones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6"/>
          <p:cNvSpPr txBox="1"/>
          <p:nvPr/>
        </p:nvSpPr>
        <p:spPr>
          <a:xfrm>
            <a:off x="990600" y="3103226"/>
            <a:ext cx="5819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Participaron </a:t>
            </a:r>
            <a:r>
              <a:rPr b="1" lang="es-PE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+1,000</a:t>
            </a:r>
            <a:r>
              <a:rPr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estudiantes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nivel nacional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6"/>
          <p:cNvSpPr txBox="1"/>
          <p:nvPr/>
        </p:nvSpPr>
        <p:spPr>
          <a:xfrm>
            <a:off x="990600" y="4659549"/>
            <a:ext cx="6771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Provenientes de </a:t>
            </a:r>
            <a:r>
              <a:rPr b="1" lang="es-PE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r>
            <a:r>
              <a:rPr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s-PE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departamentos del Perú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95" name="Google Shape;395;p6"/>
          <p:cNvGrpSpPr/>
          <p:nvPr/>
        </p:nvGrpSpPr>
        <p:grpSpPr>
          <a:xfrm>
            <a:off x="7543800" y="1867313"/>
            <a:ext cx="3254828" cy="4277361"/>
            <a:chOff x="7543800" y="1867313"/>
            <a:chExt cx="3254828" cy="4277361"/>
          </a:xfrm>
        </p:grpSpPr>
        <p:grpSp>
          <p:nvGrpSpPr>
            <p:cNvPr id="396" name="Google Shape;396;p6"/>
            <p:cNvGrpSpPr/>
            <p:nvPr/>
          </p:nvGrpSpPr>
          <p:grpSpPr>
            <a:xfrm>
              <a:off x="7659460" y="1867313"/>
              <a:ext cx="3139168" cy="4186504"/>
              <a:chOff x="7659460" y="1867313"/>
              <a:chExt cx="3139168" cy="4186504"/>
            </a:xfrm>
          </p:grpSpPr>
          <p:pic>
            <p:nvPicPr>
              <p:cNvPr id="397" name="Google Shape;397;p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7851"/>
              <a:stretch/>
            </p:blipFill>
            <p:spPr>
              <a:xfrm>
                <a:off x="7659460" y="1867313"/>
                <a:ext cx="3139168" cy="41865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98" name="Google Shape;398;p6"/>
              <p:cNvSpPr/>
              <p:nvPr/>
            </p:nvSpPr>
            <p:spPr>
              <a:xfrm>
                <a:off x="9196386" y="2491650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7913915" y="2914666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6"/>
              <p:cNvSpPr/>
              <p:nvPr/>
            </p:nvSpPr>
            <p:spPr>
              <a:xfrm>
                <a:off x="8760957" y="3429000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6"/>
              <p:cNvSpPr/>
              <p:nvPr/>
            </p:nvSpPr>
            <p:spPr>
              <a:xfrm>
                <a:off x="9433829" y="3843837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6"/>
              <p:cNvSpPr/>
              <p:nvPr/>
            </p:nvSpPr>
            <p:spPr>
              <a:xfrm>
                <a:off x="9695086" y="4687570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6"/>
              <p:cNvSpPr/>
              <p:nvPr/>
            </p:nvSpPr>
            <p:spPr>
              <a:xfrm>
                <a:off x="9701886" y="5270046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6"/>
              <p:cNvSpPr/>
              <p:nvPr/>
            </p:nvSpPr>
            <p:spPr>
              <a:xfrm>
                <a:off x="8499700" y="3866882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6"/>
              <p:cNvSpPr/>
              <p:nvPr/>
            </p:nvSpPr>
            <p:spPr>
              <a:xfrm>
                <a:off x="8758914" y="4304764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6"/>
              <p:cNvSpPr/>
              <p:nvPr/>
            </p:nvSpPr>
            <p:spPr>
              <a:xfrm>
                <a:off x="10154329" y="5659393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6"/>
              <p:cNvSpPr/>
              <p:nvPr/>
            </p:nvSpPr>
            <p:spPr>
              <a:xfrm>
                <a:off x="10074043" y="4425134"/>
                <a:ext cx="261300" cy="261300"/>
              </a:xfrm>
              <a:prstGeom prst="ellipse">
                <a:avLst/>
              </a:prstGeom>
              <a:solidFill>
                <a:schemeClr val="accent1"/>
              </a:solidFill>
              <a:ln cap="flat" cmpd="sng" w="19050">
                <a:solidFill>
                  <a:srgbClr val="082836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8" name="Google Shape;408;p6"/>
            <p:cNvSpPr/>
            <p:nvPr/>
          </p:nvSpPr>
          <p:spPr>
            <a:xfrm>
              <a:off x="7543800" y="5400674"/>
              <a:ext cx="1322700" cy="744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6"/>
          <p:cNvSpPr/>
          <p:nvPr/>
        </p:nvSpPr>
        <p:spPr>
          <a:xfrm>
            <a:off x="11055175" y="230650"/>
            <a:ext cx="906300" cy="840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0" name="Google Shape;410;p6" title="6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6"/>
          <p:cNvSpPr/>
          <p:nvPr/>
        </p:nvSpPr>
        <p:spPr>
          <a:xfrm>
            <a:off x="124325" y="169275"/>
            <a:ext cx="953100" cy="953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2" name="Google Shape;412;p6" title="16b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6"/>
          <p:cNvSpPr txBox="1"/>
          <p:nvPr/>
        </p:nvSpPr>
        <p:spPr>
          <a:xfrm>
            <a:off x="4135708" y="4566064"/>
            <a:ext cx="436399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nter Tight"/>
              <a:buNone/>
            </a:pPr>
            <a:r>
              <a:rPr lang="es-PE" sz="1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71 provincias y 114 distritos</a:t>
            </a:r>
            <a:endParaRPr sz="12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14" name="Google Shape;414;p6" title="6.png"/>
          <p:cNvPicPr preferRelativeResize="0"/>
          <p:nvPr/>
        </p:nvPicPr>
        <p:blipFill rotWithShape="1">
          <a:blip r:embed="rId4">
            <a:alphaModFix/>
          </a:blip>
          <a:srcRect b="32948" l="119" r="36378" t="57539"/>
          <a:stretch/>
        </p:blipFill>
        <p:spPr>
          <a:xfrm>
            <a:off x="29290" y="3970491"/>
            <a:ext cx="7742320" cy="652428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6"/>
          <p:cNvSpPr txBox="1"/>
          <p:nvPr/>
        </p:nvSpPr>
        <p:spPr>
          <a:xfrm>
            <a:off x="423488" y="342992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2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En nuestra 1era edición (2025):</a:t>
            </a:r>
            <a:endParaRPr b="1" sz="28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" name="Google Shape;420;p7"/>
          <p:cNvGrpSpPr/>
          <p:nvPr/>
        </p:nvGrpSpPr>
        <p:grpSpPr>
          <a:xfrm>
            <a:off x="-6350" y="0"/>
            <a:ext cx="12198350" cy="6858000"/>
            <a:chOff x="-6350" y="0"/>
            <a:chExt cx="12198350" cy="6858000"/>
          </a:xfrm>
        </p:grpSpPr>
        <p:grpSp>
          <p:nvGrpSpPr>
            <p:cNvPr id="421" name="Google Shape;421;p7"/>
            <p:cNvGrpSpPr/>
            <p:nvPr/>
          </p:nvGrpSpPr>
          <p:grpSpPr>
            <a:xfrm>
              <a:off x="-6350" y="0"/>
              <a:ext cx="12198350" cy="6858000"/>
              <a:chOff x="-21293364" y="-880741"/>
              <a:chExt cx="12198350" cy="6858000"/>
            </a:xfrm>
          </p:grpSpPr>
          <p:pic>
            <p:nvPicPr>
              <p:cNvPr descr="Imagen que contiene Patrón de fondo&#10;&#10;El contenido generado por IA puede ser incorrecto." id="422" name="Google Shape;422;p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0" cy="6858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423" name="Google Shape;423;p7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0" cy="11223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424" name="Google Shape;424;p7"/>
            <p:cNvPicPr preferRelativeResize="0"/>
            <p:nvPr/>
          </p:nvPicPr>
          <p:blipFill rotWithShape="1">
            <a:blip r:embed="rId4">
              <a:alphaModFix/>
            </a:blip>
            <a:srcRect b="35467" l="0" r="0" t="33845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5" name="Google Shape;425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426" name="Google Shape;426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27" name="Google Shape;427;p7"/>
          <p:cNvPicPr preferRelativeResize="0"/>
          <p:nvPr/>
        </p:nvPicPr>
        <p:blipFill rotWithShape="1">
          <a:blip r:embed="rId7">
            <a:alphaModFix/>
          </a:blip>
          <a:srcRect b="0" l="7871" r="17346" t="10965"/>
          <a:stretch/>
        </p:blipFill>
        <p:spPr>
          <a:xfrm>
            <a:off x="8050978" y="1205519"/>
            <a:ext cx="3705415" cy="317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7"/>
          <p:cNvPicPr preferRelativeResize="0"/>
          <p:nvPr/>
        </p:nvPicPr>
        <p:blipFill rotWithShape="1">
          <a:blip r:embed="rId8">
            <a:alphaModFix/>
          </a:blip>
          <a:srcRect b="12297" l="17042" r="10363" t="5740"/>
          <a:stretch/>
        </p:blipFill>
        <p:spPr>
          <a:xfrm>
            <a:off x="737566" y="1205519"/>
            <a:ext cx="3263900" cy="317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410851" y="1182725"/>
            <a:ext cx="3391594" cy="322058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7"/>
          <p:cNvSpPr txBox="1"/>
          <p:nvPr/>
        </p:nvSpPr>
        <p:spPr>
          <a:xfrm>
            <a:off x="614449" y="4463666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s-PE" sz="2400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1er puesto</a:t>
            </a:r>
            <a:endParaRPr/>
          </a:p>
        </p:txBody>
      </p:sp>
      <p:sp>
        <p:nvSpPr>
          <p:cNvPr descr="Marcador con relleno sólido" id="431" name="Google Shape;431;p7"/>
          <p:cNvSpPr/>
          <p:nvPr/>
        </p:nvSpPr>
        <p:spPr>
          <a:xfrm>
            <a:off x="588245" y="4826952"/>
            <a:ext cx="411361" cy="411361"/>
          </a:xfrm>
          <a:prstGeom prst="rect">
            <a:avLst/>
          </a:prstGeom>
          <a:noFill/>
          <a:ln>
            <a:noFill/>
          </a:ln>
        </p:spPr>
      </p:sp>
      <p:sp>
        <p:nvSpPr>
          <p:cNvPr descr="Centro educativo contorno" id="432" name="Google Shape;432;p7"/>
          <p:cNvSpPr/>
          <p:nvPr/>
        </p:nvSpPr>
        <p:spPr>
          <a:xfrm>
            <a:off x="569469" y="5337803"/>
            <a:ext cx="430137" cy="430137"/>
          </a:xfrm>
          <a:prstGeom prst="rect">
            <a:avLst/>
          </a:prstGeom>
          <a:noFill/>
          <a:ln>
            <a:noFill/>
          </a:ln>
        </p:spPr>
      </p:sp>
      <p:sp>
        <p:nvSpPr>
          <p:cNvPr id="433" name="Google Shape;433;p7"/>
          <p:cNvSpPr txBox="1"/>
          <p:nvPr/>
        </p:nvSpPr>
        <p:spPr>
          <a:xfrm>
            <a:off x="998404" y="4882872"/>
            <a:ext cx="390069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s-PE" sz="1600" u="none" strike="noStrike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Loreto, Punchana</a:t>
            </a:r>
            <a:endParaRPr sz="16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34" name="Google Shape;434;p7"/>
          <p:cNvSpPr txBox="1"/>
          <p:nvPr/>
        </p:nvSpPr>
        <p:spPr>
          <a:xfrm>
            <a:off x="984422" y="5319171"/>
            <a:ext cx="291635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1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Alm. Miguel Grau Seminario</a:t>
            </a:r>
            <a:endParaRPr/>
          </a:p>
        </p:txBody>
      </p:sp>
      <p:sp>
        <p:nvSpPr>
          <p:cNvPr id="435" name="Google Shape;435;p7"/>
          <p:cNvSpPr txBox="1"/>
          <p:nvPr/>
        </p:nvSpPr>
        <p:spPr>
          <a:xfrm>
            <a:off x="4749442" y="4546019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s-PE" sz="2400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2do puesto</a:t>
            </a:r>
            <a:endParaRPr/>
          </a:p>
        </p:txBody>
      </p:sp>
      <p:sp>
        <p:nvSpPr>
          <p:cNvPr id="436" name="Google Shape;436;p7"/>
          <p:cNvSpPr txBox="1"/>
          <p:nvPr/>
        </p:nvSpPr>
        <p:spPr>
          <a:xfrm>
            <a:off x="5000208" y="4975324"/>
            <a:ext cx="209077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6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Puno, Puno</a:t>
            </a:r>
            <a:endParaRPr sz="16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37" name="Google Shape;437;p7"/>
          <p:cNvSpPr txBox="1"/>
          <p:nvPr/>
        </p:nvSpPr>
        <p:spPr>
          <a:xfrm>
            <a:off x="5092103" y="5440205"/>
            <a:ext cx="34372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1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Santa Rosa Puno</a:t>
            </a:r>
            <a:endParaRPr/>
          </a:p>
        </p:txBody>
      </p:sp>
      <p:sp>
        <p:nvSpPr>
          <p:cNvPr id="438" name="Google Shape;438;p7"/>
          <p:cNvSpPr txBox="1"/>
          <p:nvPr/>
        </p:nvSpPr>
        <p:spPr>
          <a:xfrm>
            <a:off x="8250758" y="4546019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s-PE" sz="2400">
                <a:solidFill>
                  <a:schemeClr val="accent1"/>
                </a:solidFill>
                <a:latin typeface="Inter Tight"/>
                <a:ea typeface="Inter Tight"/>
                <a:cs typeface="Inter Tight"/>
                <a:sym typeface="Inter Tight"/>
              </a:rPr>
              <a:t>3er puesto</a:t>
            </a:r>
            <a:endParaRPr/>
          </a:p>
        </p:txBody>
      </p:sp>
      <p:sp>
        <p:nvSpPr>
          <p:cNvPr id="439" name="Google Shape;439;p7"/>
          <p:cNvSpPr txBox="1"/>
          <p:nvPr/>
        </p:nvSpPr>
        <p:spPr>
          <a:xfrm>
            <a:off x="8529362" y="4942571"/>
            <a:ext cx="390069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600">
                <a:solidFill>
                  <a:srgbClr val="000000"/>
                </a:solidFill>
                <a:latin typeface="Inter Tight"/>
                <a:ea typeface="Inter Tight"/>
                <a:cs typeface="Inter Tight"/>
                <a:sym typeface="Inter Tight"/>
              </a:rPr>
              <a:t>Lima, Cerro Azul</a:t>
            </a:r>
            <a:endParaRPr sz="16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40" name="Google Shape;440;p7"/>
          <p:cNvSpPr txBox="1"/>
          <p:nvPr/>
        </p:nvSpPr>
        <p:spPr>
          <a:xfrm>
            <a:off x="8628685" y="5392890"/>
            <a:ext cx="343725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PE" sz="18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Salomón Mejía Saco</a:t>
            </a:r>
            <a:endParaRPr/>
          </a:p>
        </p:txBody>
      </p:sp>
      <p:sp>
        <p:nvSpPr>
          <p:cNvPr id="441" name="Google Shape;441;p7"/>
          <p:cNvSpPr txBox="1"/>
          <p:nvPr/>
        </p:nvSpPr>
        <p:spPr>
          <a:xfrm>
            <a:off x="380106" y="604332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Principales resultados del concurso</a:t>
            </a:r>
            <a:endParaRPr/>
          </a:p>
        </p:txBody>
      </p:sp>
      <p:sp>
        <p:nvSpPr>
          <p:cNvPr descr="Marcador con relleno sólido" id="442" name="Google Shape;442;p7"/>
          <p:cNvSpPr/>
          <p:nvPr/>
        </p:nvSpPr>
        <p:spPr>
          <a:xfrm>
            <a:off x="4689655" y="4864959"/>
            <a:ext cx="411361" cy="411361"/>
          </a:xfrm>
          <a:prstGeom prst="rect">
            <a:avLst/>
          </a:prstGeom>
          <a:noFill/>
          <a:ln>
            <a:noFill/>
          </a:ln>
        </p:spPr>
      </p:sp>
      <p:sp>
        <p:nvSpPr>
          <p:cNvPr descr="Centro educativo contorno" id="443" name="Google Shape;443;p7"/>
          <p:cNvSpPr/>
          <p:nvPr/>
        </p:nvSpPr>
        <p:spPr>
          <a:xfrm>
            <a:off x="4670879" y="5375810"/>
            <a:ext cx="430137" cy="430137"/>
          </a:xfrm>
          <a:prstGeom prst="rect">
            <a:avLst/>
          </a:prstGeom>
          <a:noFill/>
          <a:ln>
            <a:noFill/>
          </a:ln>
        </p:spPr>
      </p:sp>
      <p:sp>
        <p:nvSpPr>
          <p:cNvPr descr="Marcador con relleno sólido" id="444" name="Google Shape;444;p7"/>
          <p:cNvSpPr/>
          <p:nvPr/>
        </p:nvSpPr>
        <p:spPr>
          <a:xfrm>
            <a:off x="8177788" y="4860119"/>
            <a:ext cx="411361" cy="411361"/>
          </a:xfrm>
          <a:prstGeom prst="rect">
            <a:avLst/>
          </a:prstGeom>
          <a:noFill/>
          <a:ln>
            <a:noFill/>
          </a:ln>
        </p:spPr>
      </p:sp>
      <p:sp>
        <p:nvSpPr>
          <p:cNvPr descr="Centro educativo contorno" id="445" name="Google Shape;445;p7"/>
          <p:cNvSpPr/>
          <p:nvPr/>
        </p:nvSpPr>
        <p:spPr>
          <a:xfrm>
            <a:off x="8159012" y="5370970"/>
            <a:ext cx="430137" cy="43013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8"/>
          <p:cNvGrpSpPr/>
          <p:nvPr/>
        </p:nvGrpSpPr>
        <p:grpSpPr>
          <a:xfrm>
            <a:off x="-6350" y="0"/>
            <a:ext cx="12198350" cy="6858000"/>
            <a:chOff x="-21293364" y="-880741"/>
            <a:chExt cx="12198350" cy="6858000"/>
          </a:xfrm>
        </p:grpSpPr>
        <p:pic>
          <p:nvPicPr>
            <p:cNvPr descr="Imagen que contiene Patrón de fondo&#10;&#10;El contenido generado por IA puede ser incorrecto." id="451" name="Google Shape;451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21293364" y="-880741"/>
              <a:ext cx="1219835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n que contiene Patrón de fondo&#10;&#10;El contenido generado por IA puede ser incorrecto." id="452" name="Google Shape;452;p8"/>
            <p:cNvPicPr preferRelativeResize="0"/>
            <p:nvPr/>
          </p:nvPicPr>
          <p:blipFill rotWithShape="1">
            <a:blip r:embed="rId3">
              <a:alphaModFix/>
            </a:blip>
            <a:srcRect b="47499" l="38371" r="21025" t="36136"/>
            <a:stretch/>
          </p:blipFill>
          <p:spPr>
            <a:xfrm>
              <a:off x="-14456795" y="4526015"/>
              <a:ext cx="4953000" cy="11223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3" name="Google Shape;453;p8"/>
          <p:cNvSpPr txBox="1"/>
          <p:nvPr/>
        </p:nvSpPr>
        <p:spPr>
          <a:xfrm>
            <a:off x="380106" y="604332"/>
            <a:ext cx="10212587" cy="3967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Ceremonia de premiación </a:t>
            </a:r>
            <a:r>
              <a:rPr b="1" lang="es-PE" sz="24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(noviembre 2025)</a:t>
            </a:r>
            <a:endParaRPr b="1" sz="40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descr="Un grupo de personas en las gradas&#10;&#10;El contenido generado por IA puede ser incorrecto." id="454" name="Google Shape;454;p8"/>
          <p:cNvPicPr preferRelativeResize="0"/>
          <p:nvPr/>
        </p:nvPicPr>
        <p:blipFill rotWithShape="1">
          <a:blip r:embed="rId4">
            <a:alphaModFix/>
          </a:blip>
          <a:srcRect b="6402" l="0" r="0" t="18135"/>
          <a:stretch/>
        </p:blipFill>
        <p:spPr>
          <a:xfrm>
            <a:off x="1188404" y="1320294"/>
            <a:ext cx="10212587" cy="5147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g3f7823c2383_0_212"/>
          <p:cNvGrpSpPr/>
          <p:nvPr/>
        </p:nvGrpSpPr>
        <p:grpSpPr>
          <a:xfrm>
            <a:off x="-6350" y="0"/>
            <a:ext cx="12198351" cy="6857999"/>
            <a:chOff x="-6350" y="0"/>
            <a:chExt cx="12198351" cy="6857999"/>
          </a:xfrm>
        </p:grpSpPr>
        <p:grpSp>
          <p:nvGrpSpPr>
            <p:cNvPr id="460" name="Google Shape;460;g3f7823c2383_0_212"/>
            <p:cNvGrpSpPr/>
            <p:nvPr/>
          </p:nvGrpSpPr>
          <p:grpSpPr>
            <a:xfrm>
              <a:off x="-6350" y="0"/>
              <a:ext cx="12198351" cy="6857999"/>
              <a:chOff x="-21293364" y="-880741"/>
              <a:chExt cx="12198351" cy="6857999"/>
            </a:xfrm>
          </p:grpSpPr>
          <p:pic>
            <p:nvPicPr>
              <p:cNvPr descr="Imagen que contiene Patrón de fondo&#10;&#10;El contenido generado por IA puede ser incorrecto." id="461" name="Google Shape;461;g3f7823c2383_0_21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1" cy="6857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462" name="Google Shape;462;g3f7823c2383_0_212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1" cy="11223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463" name="Google Shape;463;g3f7823c2383_0_212"/>
            <p:cNvPicPr preferRelativeResize="0"/>
            <p:nvPr/>
          </p:nvPicPr>
          <p:blipFill rotWithShape="1">
            <a:blip r:embed="rId4">
              <a:alphaModFix/>
            </a:blip>
            <a:srcRect b="35466" l="0" r="0" t="33846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4" name="Google Shape;464;g3f7823c2383_0_2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465" name="Google Shape;465;g3f7823c2383_0_2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6" name="Google Shape;466;g3f7823c2383_0_212"/>
          <p:cNvSpPr txBox="1"/>
          <p:nvPr/>
        </p:nvSpPr>
        <p:spPr>
          <a:xfrm>
            <a:off x="380106" y="604332"/>
            <a:ext cx="102126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Ceremonia de premiación </a:t>
            </a:r>
            <a:r>
              <a:rPr b="1" lang="es-PE" sz="24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(noviembre 2025)</a:t>
            </a:r>
            <a:endParaRPr b="1" sz="40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descr="No hay descripción alternativa para esta imagen" id="467" name="Google Shape;467;g3f7823c2383_0_212"/>
          <p:cNvPicPr preferRelativeResize="0"/>
          <p:nvPr/>
        </p:nvPicPr>
        <p:blipFill rotWithShape="1">
          <a:blip r:embed="rId7">
            <a:alphaModFix/>
          </a:blip>
          <a:srcRect b="4920" l="0" r="7800" t="8162"/>
          <a:stretch/>
        </p:blipFill>
        <p:spPr>
          <a:xfrm>
            <a:off x="179550" y="1698200"/>
            <a:ext cx="5973105" cy="375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g3f7823c2383_0_2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30350" y="1698199"/>
            <a:ext cx="5636276" cy="37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3" name="Google Shape;473;g3f7823c2383_0_120"/>
          <p:cNvGrpSpPr/>
          <p:nvPr/>
        </p:nvGrpSpPr>
        <p:grpSpPr>
          <a:xfrm>
            <a:off x="-6350" y="0"/>
            <a:ext cx="12198351" cy="6857999"/>
            <a:chOff x="-6350" y="0"/>
            <a:chExt cx="12198351" cy="6857999"/>
          </a:xfrm>
        </p:grpSpPr>
        <p:grpSp>
          <p:nvGrpSpPr>
            <p:cNvPr id="474" name="Google Shape;474;g3f7823c2383_0_120"/>
            <p:cNvGrpSpPr/>
            <p:nvPr/>
          </p:nvGrpSpPr>
          <p:grpSpPr>
            <a:xfrm>
              <a:off x="-6350" y="0"/>
              <a:ext cx="12198351" cy="6857999"/>
              <a:chOff x="-21293364" y="-880741"/>
              <a:chExt cx="12198351" cy="6857999"/>
            </a:xfrm>
          </p:grpSpPr>
          <p:pic>
            <p:nvPicPr>
              <p:cNvPr descr="Imagen que contiene Patrón de fondo&#10;&#10;El contenido generado por IA puede ser incorrecto." id="475" name="Google Shape;475;g3f7823c2383_0_120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1" cy="6857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476" name="Google Shape;476;g3f7823c2383_0_120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1" cy="11223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477" name="Google Shape;477;g3f7823c2383_0_120"/>
            <p:cNvPicPr preferRelativeResize="0"/>
            <p:nvPr/>
          </p:nvPicPr>
          <p:blipFill rotWithShape="1">
            <a:blip r:embed="rId4">
              <a:alphaModFix/>
            </a:blip>
            <a:srcRect b="35466" l="0" r="0" t="33846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8" name="Google Shape;478;g3f7823c2383_0_1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479" name="Google Shape;479;g3f7823c2383_0_12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0" name="Google Shape;480;g3f7823c2383_0_120"/>
          <p:cNvSpPr txBox="1"/>
          <p:nvPr/>
        </p:nvSpPr>
        <p:spPr>
          <a:xfrm>
            <a:off x="380106" y="604332"/>
            <a:ext cx="102126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Flyer informativo</a:t>
            </a:r>
            <a:endParaRPr b="1" sz="40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pic>
        <p:nvPicPr>
          <p:cNvPr id="481" name="Google Shape;481;g3f7823c2383_0_1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54239" y="0"/>
            <a:ext cx="4845471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g3f7823c2383_0_120" title="Mailing_Mi-escuela-tiene-un-hero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5725" y="1096775"/>
            <a:ext cx="5179151" cy="517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7" name="Google Shape;487;g3f7823c2383_0_226"/>
          <p:cNvGrpSpPr/>
          <p:nvPr/>
        </p:nvGrpSpPr>
        <p:grpSpPr>
          <a:xfrm>
            <a:off x="-6350" y="0"/>
            <a:ext cx="12198351" cy="6857999"/>
            <a:chOff x="-6350" y="0"/>
            <a:chExt cx="12198351" cy="6857999"/>
          </a:xfrm>
        </p:grpSpPr>
        <p:grpSp>
          <p:nvGrpSpPr>
            <p:cNvPr id="488" name="Google Shape;488;g3f7823c2383_0_226"/>
            <p:cNvGrpSpPr/>
            <p:nvPr/>
          </p:nvGrpSpPr>
          <p:grpSpPr>
            <a:xfrm>
              <a:off x="-6350" y="0"/>
              <a:ext cx="12198351" cy="6857999"/>
              <a:chOff x="-21293364" y="-880741"/>
              <a:chExt cx="12198351" cy="6857999"/>
            </a:xfrm>
          </p:grpSpPr>
          <p:pic>
            <p:nvPicPr>
              <p:cNvPr descr="Imagen que contiene Patrón de fondo&#10;&#10;El contenido generado por IA puede ser incorrecto." id="489" name="Google Shape;489;g3f7823c2383_0_22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-21293364" y="-880741"/>
                <a:ext cx="12198351" cy="6857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Imagen que contiene Patrón de fondo&#10;&#10;El contenido generado por IA puede ser incorrecto." id="490" name="Google Shape;490;g3f7823c2383_0_226"/>
              <p:cNvPicPr preferRelativeResize="0"/>
              <p:nvPr/>
            </p:nvPicPr>
            <p:blipFill rotWithShape="1">
              <a:blip r:embed="rId3">
                <a:alphaModFix/>
              </a:blip>
              <a:srcRect b="47499" l="38371" r="21025" t="36136"/>
              <a:stretch/>
            </p:blipFill>
            <p:spPr>
              <a:xfrm>
                <a:off x="-14456795" y="4526015"/>
                <a:ext cx="4953001" cy="11223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Imagen que contiene Logotipo&#10;&#10;Descripción generada automáticamente" id="491" name="Google Shape;491;g3f7823c2383_0_226"/>
            <p:cNvPicPr preferRelativeResize="0"/>
            <p:nvPr/>
          </p:nvPicPr>
          <p:blipFill rotWithShape="1">
            <a:blip r:embed="rId4">
              <a:alphaModFix/>
            </a:blip>
            <a:srcRect b="35466" l="0" r="0" t="33846"/>
            <a:stretch/>
          </p:blipFill>
          <p:spPr>
            <a:xfrm>
              <a:off x="9872284" y="6085082"/>
              <a:ext cx="1749038" cy="301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2" name="Google Shape;492;g3f7823c2383_0_22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224146" y="5853086"/>
              <a:ext cx="765890" cy="765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undación Miguel Grau" id="493" name="Google Shape;493;g3f7823c2383_0_22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83802" y="5778496"/>
              <a:ext cx="2003345" cy="9150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4" name="Google Shape;494;g3f7823c2383_0_226"/>
          <p:cNvSpPr txBox="1"/>
          <p:nvPr/>
        </p:nvSpPr>
        <p:spPr>
          <a:xfrm>
            <a:off x="355050" y="2347575"/>
            <a:ext cx="9976500" cy="12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Únete a nuestra comunidad de WhatsApp </a:t>
            </a:r>
            <a:r>
              <a:rPr lang="es-PE" sz="33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para mantenerte al tanto de las novedades del Concurso</a:t>
            </a:r>
            <a:endParaRPr sz="3300">
              <a:solidFill>
                <a:schemeClr val="dk1"/>
              </a:solidFill>
              <a:latin typeface="Inter Tight"/>
              <a:ea typeface="Inter Tight"/>
              <a:cs typeface="Inter Tight"/>
              <a:sym typeface="Inter Tight"/>
            </a:endParaRPr>
          </a:p>
        </p:txBody>
      </p:sp>
      <p:sp>
        <p:nvSpPr>
          <p:cNvPr id="495" name="Google Shape;495;g3f7823c2383_0_226"/>
          <p:cNvSpPr txBox="1"/>
          <p:nvPr/>
        </p:nvSpPr>
        <p:spPr>
          <a:xfrm>
            <a:off x="440950" y="3862900"/>
            <a:ext cx="997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1950" u="sng">
                <a:solidFill>
                  <a:srgbClr val="0A66C2"/>
                </a:solidFill>
                <a:latin typeface="Inter Tight"/>
                <a:ea typeface="Inter Tight"/>
                <a:cs typeface="Inter Tight"/>
                <a:sym typeface="Inter Tigh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https://chat.whatsapp.com/Bs1ItRxOSxf8057yOLSf9f?s=sh&amp;p=i&amp;mlu=4&amp;amv=0</a:t>
            </a:r>
            <a:r>
              <a:rPr lang="es-PE" sz="2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 </a:t>
            </a:r>
            <a:endParaRPr sz="2300">
              <a:latin typeface="Inter Tight"/>
              <a:ea typeface="Inter Tight"/>
              <a:cs typeface="Inter Tight"/>
              <a:sym typeface="Inter T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0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501" name="Google Shape;501;p10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Interfaz de usuario gráfica&#10;&#10;El contenido generado por IA puede ser incorrecto." id="502" name="Google Shape;50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12260" y="779120"/>
            <a:ext cx="3948369" cy="89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12260" y="3260662"/>
            <a:ext cx="3839511" cy="767052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10"/>
          <p:cNvSpPr/>
          <p:nvPr/>
        </p:nvSpPr>
        <p:spPr>
          <a:xfrm>
            <a:off x="11055175" y="230650"/>
            <a:ext cx="906300" cy="8403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6" name="Google Shape;506;p10" title="15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10"/>
          <p:cNvSpPr/>
          <p:nvPr/>
        </p:nvSpPr>
        <p:spPr>
          <a:xfrm>
            <a:off x="124325" y="169275"/>
            <a:ext cx="953100" cy="953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8" name="Google Shape;508;p10" title="15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10"/>
          <p:cNvSpPr txBox="1"/>
          <p:nvPr/>
        </p:nvSpPr>
        <p:spPr>
          <a:xfrm>
            <a:off x="828235" y="1073444"/>
            <a:ext cx="10732394" cy="437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375" lIns="68750" spcFirstLastPara="1" rIns="68750" wrap="square" tIns="34375">
            <a:noAutofit/>
          </a:bodyPr>
          <a:lstStyle/>
          <a:p>
            <a:pPr indent="-3175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Inter Tight"/>
              <a:buNone/>
            </a:pPr>
            <a:r>
              <a:rPr b="1" lang="es-PE" sz="4000">
                <a:solidFill>
                  <a:schemeClr val="dk1"/>
                </a:solidFill>
                <a:latin typeface="Inter Tight"/>
                <a:ea typeface="Inter Tight"/>
                <a:cs typeface="Inter Tight"/>
                <a:sym typeface="Inter Tight"/>
              </a:rPr>
              <a:t>Ahora tú y tu colegio pueden formar parte del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ersonalizado">
  <a:themeElements>
    <a:clrScheme name="Credicorp 1">
      <a:dk1>
        <a:srgbClr val="000000"/>
      </a:dk1>
      <a:lt1>
        <a:srgbClr val="FFFFFF"/>
      </a:lt1>
      <a:dk2>
        <a:srgbClr val="828282"/>
      </a:dk2>
      <a:lt2>
        <a:srgbClr val="E6E6E6"/>
      </a:lt2>
      <a:accent1>
        <a:srgbClr val="46B9BB"/>
      </a:accent1>
      <a:accent2>
        <a:srgbClr val="D34993"/>
      </a:accent2>
      <a:accent3>
        <a:srgbClr val="49B176"/>
      </a:accent3>
      <a:accent4>
        <a:srgbClr val="FED903"/>
      </a:accent4>
      <a:accent5>
        <a:srgbClr val="E7521C"/>
      </a:accent5>
      <a:accent6>
        <a:srgbClr val="86657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2024-01-09T17:39:47Z</dcterms:created>
  <dc:creator>Daniel Macera Poli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15ead3b-a842-409e-8059-3e3468c48585_Enabled">
    <vt:lpwstr>true</vt:lpwstr>
  </property>
  <property fmtid="{D5CDD505-2E9C-101B-9397-08002B2CF9AE}" pid="3" name="MSIP_Label_c15ead3b-a842-409e-8059-3e3468c48585_SetDate">
    <vt:lpwstr>2024-01-09T17:39:56Z</vt:lpwstr>
  </property>
  <property fmtid="{D5CDD505-2E9C-101B-9397-08002B2CF9AE}" pid="4" name="MSIP_Label_c15ead3b-a842-409e-8059-3e3468c48585_Method">
    <vt:lpwstr>Standard</vt:lpwstr>
  </property>
  <property fmtid="{D5CDD505-2E9C-101B-9397-08002B2CF9AE}" pid="5" name="MSIP_Label_c15ead3b-a842-409e-8059-3e3468c48585_Name">
    <vt:lpwstr>Interna BCP</vt:lpwstr>
  </property>
  <property fmtid="{D5CDD505-2E9C-101B-9397-08002B2CF9AE}" pid="6" name="MSIP_Label_c15ead3b-a842-409e-8059-3e3468c48585_SiteId">
    <vt:lpwstr>5d93ebcc-f769-4380-8b7e-289fc972da1b</vt:lpwstr>
  </property>
  <property fmtid="{D5CDD505-2E9C-101B-9397-08002B2CF9AE}" pid="7" name="MSIP_Label_c15ead3b-a842-409e-8059-3e3468c48585_ActionId">
    <vt:lpwstr>3fa735bd-0537-4044-a70f-8bf401acccfe</vt:lpwstr>
  </property>
  <property fmtid="{D5CDD505-2E9C-101B-9397-08002B2CF9AE}" pid="8" name="MSIP_Label_c15ead3b-a842-409e-8059-3e3468c48585_ContentBits">
    <vt:lpwstr>2</vt:lpwstr>
  </property>
  <property fmtid="{D5CDD505-2E9C-101B-9397-08002B2CF9AE}" pid="9" name="ContentTypeId">
    <vt:lpwstr>0x0101002221FD3DC6076741ABC7F9293C810DA1</vt:lpwstr>
  </property>
  <property fmtid="{D5CDD505-2E9C-101B-9397-08002B2CF9AE}" pid="10" name="MediaServiceImageTags">
    <vt:lpwstr/>
  </property>
  <property fmtid="{D5CDD505-2E9C-101B-9397-08002B2CF9AE}" pid="11" name="ClassificationContentMarkingFooterLocations">
    <vt:lpwstr>Diseño personalizado:8</vt:lpwstr>
  </property>
  <property fmtid="{D5CDD505-2E9C-101B-9397-08002B2CF9AE}" pid="12" name="ClassificationContentMarkingFooterText">
    <vt:lpwstr>Datos elaborados por BCP únicamente para fines del negocio</vt:lpwstr>
  </property>
</Properties>
</file>