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1" r:id="rId4"/>
    <p:sldId id="262" r:id="rId5"/>
    <p:sldId id="263" r:id="rId6"/>
    <p:sldId id="264" r:id="rId7"/>
    <p:sldId id="260" r:id="rId8"/>
    <p:sldId id="266" r:id="rId9"/>
    <p:sldId id="258" r:id="rId10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6BA8"/>
    <a:srgbClr val="FFBDE9"/>
    <a:srgbClr val="78C7CC"/>
    <a:srgbClr val="8DE9DB"/>
    <a:srgbClr val="90E9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67814B-D7CF-481B-94AD-04705961A9E6}" type="datetimeFigureOut">
              <a:rPr lang="es-PE" smtClean="0"/>
              <a:t>30/09/2026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091EC-9259-422A-9BC5-4E5B2641D74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92522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0091EC-9259-422A-9BC5-4E5B2641D746}" type="slidenum">
              <a:rPr lang="es-PE" smtClean="0"/>
              <a:t>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20747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0091EC-9259-422A-9BC5-4E5B2641D746}" type="slidenum">
              <a:rPr lang="es-PE" smtClean="0"/>
              <a:t>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48596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0091EC-9259-422A-9BC5-4E5B2641D746}" type="slidenum">
              <a:rPr lang="es-PE" smtClean="0"/>
              <a:t>4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41225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0091EC-9259-422A-9BC5-4E5B2641D746}" type="slidenum">
              <a:rPr lang="es-PE" smtClean="0"/>
              <a:t>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19089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0091EC-9259-422A-9BC5-4E5B2641D746}" type="slidenum">
              <a:rPr lang="es-PE" smtClean="0"/>
              <a:t>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66526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6E5E70-5DB3-4A3A-8AC0-2364DD1B13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04480A5-6B63-41FF-8DBC-09BE316537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1BECF3-AE94-4DF9-AD83-2E273804F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43AC3-747E-4916-8C41-7F9571FE139D}" type="datetimeFigureOut">
              <a:rPr lang="es-PE" smtClean="0"/>
              <a:t>30/09/2026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69CAA3-9691-4D31-BEB6-7611B4E7B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A06D26-A128-4912-BCBB-8575E91FD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85099-B556-4783-BDA9-B36C033DE4D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37962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2F8765-604E-4C14-9DA1-B19C4DA27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67FAED-08EC-4FAA-96FA-8C389A0C7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29F40D-50F9-4246-83F0-DBB279119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43AC3-747E-4916-8C41-7F9571FE139D}" type="datetimeFigureOut">
              <a:rPr lang="es-PE" smtClean="0"/>
              <a:t>30/09/2026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7978B1-C0F1-47B5-AD7C-C0ABA9BFA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641390-58E1-49AE-A562-BB9170394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85099-B556-4783-BDA9-B36C033DE4D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79658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B12B5-30B4-4095-BD39-6D92DE984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471BE2C-97BC-467A-981A-55821D6084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917B85-9D5C-4333-8A3B-5690226DC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43AC3-747E-4916-8C41-7F9571FE139D}" type="datetimeFigureOut">
              <a:rPr lang="es-PE" smtClean="0"/>
              <a:t>30/09/2026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66E52E-52F2-4F7F-AAD9-BBC12230C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4963C1-7CC1-4BF1-B4D3-729CA5D30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85099-B556-4783-BDA9-B36C033DE4D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18527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5F3A95-2D8F-4823-90D5-33701C7C3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DE34C3-D5D5-42A9-ABE1-01CE64DA45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04CFC91-DBE8-44B1-ACA8-941E5A04C2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166043-D56F-4B3B-BD2C-1B5D48199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43AC3-747E-4916-8C41-7F9571FE139D}" type="datetimeFigureOut">
              <a:rPr lang="es-PE" smtClean="0"/>
              <a:t>30/09/2026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A0E5210-EF6A-4125-AFFE-953B8E496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E201CAF-A308-4508-BB20-C636A4BAD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85099-B556-4783-BDA9-B36C033DE4D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50880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538B88-A0F7-4B6B-BE0E-267C81A55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9F429F-445D-4175-B6A9-A303BC524C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7C71895-3AC9-4B20-8C4C-B3A33B0C38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8A4100F-9F26-4921-8709-02542BF986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7080517-6239-4F34-B2D3-FF53C882E3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B2A8591-A56B-46FB-A202-3A139E67D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43AC3-747E-4916-8C41-7F9571FE139D}" type="datetimeFigureOut">
              <a:rPr lang="es-PE" smtClean="0"/>
              <a:t>30/09/2026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25F85C5-A4C3-4059-924E-DD2790012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985D657-4FE6-4B0C-A7BB-DFDAEF412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85099-B556-4783-BDA9-B36C033DE4D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27918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0D689F-F3E3-4810-8310-95C7169C6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6C208CE-D6F0-4D87-BB26-CE9CC0C98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43AC3-747E-4916-8C41-7F9571FE139D}" type="datetimeFigureOut">
              <a:rPr lang="es-PE" smtClean="0"/>
              <a:t>30/09/2026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A69821B-1A8E-4E03-BBE4-B4BCFD38F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A715C11-ED99-44BB-81CD-D4F171919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85099-B556-4783-BDA9-B36C033DE4D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22882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270134E-D1E9-4F65-AE66-58739939D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43AC3-747E-4916-8C41-7F9571FE139D}" type="datetimeFigureOut">
              <a:rPr lang="es-PE" smtClean="0"/>
              <a:t>30/09/2026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5B07159-6123-4DF9-8518-27F528F9A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4CA696D-4CF7-45C4-B5DB-FEBBB77DF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85099-B556-4783-BDA9-B36C033DE4D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54108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EBF5E9-B98B-4F5B-9A4E-EA2F0B945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FB38C5-8D7F-4412-A9B2-91C86270A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DC6B94A-D71D-45B7-9991-864E58DA88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A8B50C3-259D-498A-9DFB-DF893D1FA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43AC3-747E-4916-8C41-7F9571FE139D}" type="datetimeFigureOut">
              <a:rPr lang="es-PE" smtClean="0"/>
              <a:t>30/09/2026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E36FD64-DC31-4889-B1D4-C0691D7F4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C7C937B-A8CD-4E59-91A5-E1C51A85D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85099-B556-4783-BDA9-B36C033DE4D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70068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AAF472-E747-4832-A112-CA379010E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48DF879-145B-4653-B2F8-B809712970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C56A9A5-9E7E-43C8-B930-862BED8CA3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A1E1AB4-0952-45B7-94F2-963576643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43AC3-747E-4916-8C41-7F9571FE139D}" type="datetimeFigureOut">
              <a:rPr lang="es-PE" smtClean="0"/>
              <a:t>30/09/2026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B89A44-4E4C-4047-94C6-EE457643F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AEAFD21-0708-4C73-93DB-684DE00F8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85099-B556-4783-BDA9-B36C033DE4D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70791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A99332-7369-44A8-B9DC-0FA2698C2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5F21DB5-FEF9-4CE0-B4F2-96F5D6707C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1E813A-63D2-4A8F-84D8-ABD9E51FE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43AC3-747E-4916-8C41-7F9571FE139D}" type="datetimeFigureOut">
              <a:rPr lang="es-PE" smtClean="0"/>
              <a:t>30/09/2026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399395-9422-4415-8998-DBF7C004F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AB7C57-FA92-4418-9DDA-81B9AFB85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85099-B556-4783-BDA9-B36C033DE4D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51461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2F7F5C2-B8BA-4B43-B86D-3F3F3E60EF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3360214-389A-4720-B77F-FAAB002EBC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055579-EABF-458F-B101-453197A79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43AC3-747E-4916-8C41-7F9571FE139D}" type="datetimeFigureOut">
              <a:rPr lang="es-PE" smtClean="0"/>
              <a:t>30/09/2026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05C69D-647B-44B3-B0C3-62EA0DE56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63AA1D-6B5D-4457-8B15-356488D5F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85099-B556-4783-BDA9-B36C033DE4D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00273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4D77AF3-4C20-4CF2-A407-19466CC8A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753037-87F3-41D6-AD30-DC904F9F0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59CF10-0F80-4B20-99A4-B61EB69727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43AC3-747E-4916-8C41-7F9571FE139D}" type="datetimeFigureOut">
              <a:rPr lang="es-PE" smtClean="0"/>
              <a:t>30/09/2026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3E2915-F576-485E-A08B-73E21F2E55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9151EC-3B0B-429A-AE56-595D54A716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85099-B556-4783-BDA9-B36C033DE4D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89884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hat.whatsapp.com/Bs1ItRxOSxf8057yOLSf9f?s=sh&amp;p=i&amp;mlu=4&amp;amv=0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99;p1">
            <a:extLst>
              <a:ext uri="{FF2B5EF4-FFF2-40B4-BE49-F238E27FC236}">
                <a16:creationId xmlns:a16="http://schemas.microsoft.com/office/drawing/2014/main" id="{039FC61B-E92F-47C4-B7A7-C90B4B0C8AF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1"/>
            <a:ext cx="12192000" cy="68585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2752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204;p2">
            <a:extLst>
              <a:ext uri="{FF2B5EF4-FFF2-40B4-BE49-F238E27FC236}">
                <a16:creationId xmlns:a16="http://schemas.microsoft.com/office/drawing/2014/main" id="{81072CB6-3840-4D82-8AC8-B839AE0A0225}"/>
              </a:ext>
            </a:extLst>
          </p:cNvPr>
          <p:cNvGrpSpPr/>
          <p:nvPr/>
        </p:nvGrpSpPr>
        <p:grpSpPr>
          <a:xfrm>
            <a:off x="-6350" y="-191541"/>
            <a:ext cx="12198350" cy="7125992"/>
            <a:chOff x="-6350" y="0"/>
            <a:chExt cx="12198350" cy="6858000"/>
          </a:xfrm>
        </p:grpSpPr>
        <p:grpSp>
          <p:nvGrpSpPr>
            <p:cNvPr id="47" name="Google Shape;205;p2">
              <a:extLst>
                <a:ext uri="{FF2B5EF4-FFF2-40B4-BE49-F238E27FC236}">
                  <a16:creationId xmlns:a16="http://schemas.microsoft.com/office/drawing/2014/main" id="{15962152-0FAB-488F-B1DA-5F3E546C3EB4}"/>
                </a:ext>
              </a:extLst>
            </p:cNvPr>
            <p:cNvGrpSpPr/>
            <p:nvPr/>
          </p:nvGrpSpPr>
          <p:grpSpPr>
            <a:xfrm>
              <a:off x="-6350" y="0"/>
              <a:ext cx="12198350" cy="6858000"/>
              <a:chOff x="-21293364" y="-880741"/>
              <a:chExt cx="12198350" cy="6858000"/>
            </a:xfrm>
          </p:grpSpPr>
          <p:pic>
            <p:nvPicPr>
              <p:cNvPr id="51" name="Google Shape;206;p2" descr="Imagen que contiene Patrón de fondo&#10;&#10;El contenido generado por IA puede ser incorrecto.">
                <a:extLst>
                  <a:ext uri="{FF2B5EF4-FFF2-40B4-BE49-F238E27FC236}">
                    <a16:creationId xmlns:a16="http://schemas.microsoft.com/office/drawing/2014/main" id="{AD809C53-92C3-48C5-9B97-2D341193152D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-21293364" y="-880741"/>
                <a:ext cx="12198350" cy="6858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2" name="Google Shape;207;p2" descr="Imagen que contiene Patrón de fondo&#10;&#10;El contenido generado por IA puede ser incorrecto.">
                <a:extLst>
                  <a:ext uri="{FF2B5EF4-FFF2-40B4-BE49-F238E27FC236}">
                    <a16:creationId xmlns:a16="http://schemas.microsoft.com/office/drawing/2014/main" id="{B50F8028-62FE-454F-95E3-B21E264C7681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 l="38371" t="36136" r="21025" b="47499"/>
              <a:stretch/>
            </p:blipFill>
            <p:spPr>
              <a:xfrm>
                <a:off x="-14456795" y="4526015"/>
                <a:ext cx="4953000" cy="11223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8" name="Google Shape;208;p2" descr="Imagen que contiene Logotipo&#10;&#10;Descripción generada automáticamente">
              <a:extLst>
                <a:ext uri="{FF2B5EF4-FFF2-40B4-BE49-F238E27FC236}">
                  <a16:creationId xmlns:a16="http://schemas.microsoft.com/office/drawing/2014/main" id="{6C230928-32DD-4EF8-B740-BD3BAB6AB190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t="33845" b="35467"/>
            <a:stretch/>
          </p:blipFill>
          <p:spPr>
            <a:xfrm>
              <a:off x="9872284" y="6085082"/>
              <a:ext cx="1749038" cy="301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" name="Google Shape;209;p2">
              <a:extLst>
                <a:ext uri="{FF2B5EF4-FFF2-40B4-BE49-F238E27FC236}">
                  <a16:creationId xmlns:a16="http://schemas.microsoft.com/office/drawing/2014/main" id="{31967F39-2EAA-48EC-9A1E-5D2B9699BB94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224146" y="5853086"/>
              <a:ext cx="765890" cy="7658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" name="Google Shape;210;p2" descr="Fundación Miguel Grau">
              <a:extLst>
                <a:ext uri="{FF2B5EF4-FFF2-40B4-BE49-F238E27FC236}">
                  <a16:creationId xmlns:a16="http://schemas.microsoft.com/office/drawing/2014/main" id="{243674EE-435A-443F-B0BB-3B0DB433C9FF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983802" y="5778496"/>
              <a:ext cx="2003345" cy="91507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" name="Google Shape;211;p2">
            <a:extLst>
              <a:ext uri="{FF2B5EF4-FFF2-40B4-BE49-F238E27FC236}">
                <a16:creationId xmlns:a16="http://schemas.microsoft.com/office/drawing/2014/main" id="{530627D5-6F1D-4E83-BD30-155E7B204632}"/>
              </a:ext>
            </a:extLst>
          </p:cNvPr>
          <p:cNvSpPr txBox="1"/>
          <p:nvPr/>
        </p:nvSpPr>
        <p:spPr>
          <a:xfrm>
            <a:off x="1617043" y="256464"/>
            <a:ext cx="2978744" cy="7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750" tIns="34375" rIns="68750" bIns="34375" anchor="ctr" anchorCtr="0">
            <a:noAutofit/>
          </a:bodyPr>
          <a:lstStyle/>
          <a:p>
            <a:pPr marL="12700" marR="0" lvl="0" indent="-31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nter Tight"/>
              <a:buNone/>
            </a:pPr>
            <a:r>
              <a:rPr lang="es-PE" sz="5400" b="1" dirty="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PASO 1 </a:t>
            </a:r>
            <a:endParaRPr sz="5400" b="0" i="0" u="none" strike="noStrike" cap="none" dirty="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3" name="Google Shape;213;p2">
            <a:extLst>
              <a:ext uri="{FF2B5EF4-FFF2-40B4-BE49-F238E27FC236}">
                <a16:creationId xmlns:a16="http://schemas.microsoft.com/office/drawing/2014/main" id="{FD09C7F8-0155-42CF-B3A0-72315CE02FCB}"/>
              </a:ext>
            </a:extLst>
          </p:cNvPr>
          <p:cNvSpPr/>
          <p:nvPr/>
        </p:nvSpPr>
        <p:spPr>
          <a:xfrm>
            <a:off x="385564" y="1781504"/>
            <a:ext cx="5116471" cy="3179903"/>
          </a:xfrm>
          <a:prstGeom prst="roundRect">
            <a:avLst>
              <a:gd name="adj" fmla="val 8291"/>
            </a:avLst>
          </a:prstGeom>
          <a:noFill/>
          <a:ln w="25400" cap="flat" cmpd="sng">
            <a:solidFill>
              <a:srgbClr val="AF609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4" name="Google Shape;214;p2">
            <a:extLst>
              <a:ext uri="{FF2B5EF4-FFF2-40B4-BE49-F238E27FC236}">
                <a16:creationId xmlns:a16="http://schemas.microsoft.com/office/drawing/2014/main" id="{D16F8D85-DD25-4159-9958-A04B02D258A1}"/>
              </a:ext>
            </a:extLst>
          </p:cNvPr>
          <p:cNvSpPr txBox="1"/>
          <p:nvPr/>
        </p:nvSpPr>
        <p:spPr>
          <a:xfrm>
            <a:off x="535570" y="2283791"/>
            <a:ext cx="4839163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"¡Hola a todos! Somos estudiantes de [</a:t>
            </a:r>
            <a:r>
              <a:rPr lang="es-MX" sz="2400" i="1" dirty="0">
                <a:latin typeface="Arial" panose="020B0604020202020204" pitchFamily="34" charset="0"/>
                <a:cs typeface="Arial" panose="020B0604020202020204" pitchFamily="34" charset="0"/>
              </a:rPr>
              <a:t>3ero/4to/5to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] de secundaria del colegio [Nombre del Colegio] . Hoy queremos contarles la historia de alguien increíble que transforma nuestra comunidad todos los días." </a:t>
            </a:r>
            <a:endParaRPr sz="2400" b="1" i="0" u="none" strike="noStrike" cap="none" dirty="0">
              <a:solidFill>
                <a:schemeClr val="accent2"/>
              </a:solidFill>
              <a:latin typeface="Arial" panose="020B0604020202020204" pitchFamily="34" charset="0"/>
              <a:ea typeface="Inter Tight"/>
              <a:cs typeface="Arial" panose="020B0604020202020204" pitchFamily="34" charset="0"/>
              <a:sym typeface="Inter Tight"/>
            </a:endParaRPr>
          </a:p>
        </p:txBody>
      </p:sp>
      <p:sp>
        <p:nvSpPr>
          <p:cNvPr id="26" name="Google Shape;215;p2">
            <a:extLst>
              <a:ext uri="{FF2B5EF4-FFF2-40B4-BE49-F238E27FC236}">
                <a16:creationId xmlns:a16="http://schemas.microsoft.com/office/drawing/2014/main" id="{3CAC1D21-6912-4CA6-9291-0355F988B545}"/>
              </a:ext>
            </a:extLst>
          </p:cNvPr>
          <p:cNvSpPr txBox="1"/>
          <p:nvPr/>
        </p:nvSpPr>
        <p:spPr>
          <a:xfrm>
            <a:off x="863715" y="1844542"/>
            <a:ext cx="4694386" cy="461624"/>
          </a:xfrm>
          <a:prstGeom prst="rect">
            <a:avLst/>
          </a:prstGeom>
          <a:noFill/>
          <a:ln w="9525" cap="flat" cmpd="sng">
            <a:solidFill>
              <a:srgbClr val="EFEF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</a:pPr>
            <a:r>
              <a:rPr lang="es-PE" sz="2400" b="1" dirty="0">
                <a:solidFill>
                  <a:srgbClr val="DB6BA8"/>
                </a:solidFill>
                <a:latin typeface="Inter Tight"/>
                <a:ea typeface="Inter Tight"/>
                <a:cs typeface="Inter Tight"/>
                <a:sym typeface="Inter Tight"/>
              </a:rPr>
              <a:t>GUION.</a:t>
            </a:r>
            <a:endParaRPr sz="1400" b="1" i="0" u="none" strike="noStrike" cap="none" dirty="0">
              <a:solidFill>
                <a:srgbClr val="DB6BA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F0860FFD-670E-4F46-8212-CE62510BC4D4}"/>
              </a:ext>
            </a:extLst>
          </p:cNvPr>
          <p:cNvSpPr/>
          <p:nvPr/>
        </p:nvSpPr>
        <p:spPr>
          <a:xfrm>
            <a:off x="646138" y="1945572"/>
            <a:ext cx="194776" cy="205342"/>
          </a:xfrm>
          <a:prstGeom prst="ellipse">
            <a:avLst/>
          </a:prstGeom>
          <a:solidFill>
            <a:srgbClr val="DB6B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2400"/>
          </a:p>
        </p:txBody>
      </p:sp>
      <p:sp>
        <p:nvSpPr>
          <p:cNvPr id="28" name="Google Shape;215;p2">
            <a:extLst>
              <a:ext uri="{FF2B5EF4-FFF2-40B4-BE49-F238E27FC236}">
                <a16:creationId xmlns:a16="http://schemas.microsoft.com/office/drawing/2014/main" id="{A475420B-9DA7-49AF-8D38-ACA6B8174882}"/>
              </a:ext>
            </a:extLst>
          </p:cNvPr>
          <p:cNvSpPr txBox="1"/>
          <p:nvPr/>
        </p:nvSpPr>
        <p:spPr>
          <a:xfrm>
            <a:off x="544657" y="5098070"/>
            <a:ext cx="3613759" cy="461624"/>
          </a:xfrm>
          <a:prstGeom prst="rect">
            <a:avLst/>
          </a:prstGeom>
          <a:noFill/>
          <a:ln w="9525" cap="flat" cmpd="sng">
            <a:solidFill>
              <a:srgbClr val="EFEF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</a:pPr>
            <a:r>
              <a:rPr lang="es-PE" sz="2400" b="1" i="0" u="none" strike="noStrike" cap="none" dirty="0">
                <a:solidFill>
                  <a:srgbClr val="DB6BA8"/>
                </a:solidFill>
                <a:latin typeface="Inter Tight"/>
                <a:ea typeface="Inter Tight"/>
                <a:cs typeface="Inter Tight"/>
                <a:sym typeface="Inter Tight"/>
              </a:rPr>
              <a:t>TIEMPO SUGERIDO. </a:t>
            </a:r>
            <a:endParaRPr sz="2400" b="1" i="0" u="none" strike="noStrike" cap="none" dirty="0">
              <a:solidFill>
                <a:srgbClr val="DB6BA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9" name="Google Shape;213;p2">
            <a:extLst>
              <a:ext uri="{FF2B5EF4-FFF2-40B4-BE49-F238E27FC236}">
                <a16:creationId xmlns:a16="http://schemas.microsoft.com/office/drawing/2014/main" id="{306EE97F-3F21-4EEC-BCAD-E1FF3F2A6E70}"/>
              </a:ext>
            </a:extLst>
          </p:cNvPr>
          <p:cNvSpPr/>
          <p:nvPr/>
        </p:nvSpPr>
        <p:spPr>
          <a:xfrm>
            <a:off x="421384" y="5060181"/>
            <a:ext cx="5035752" cy="876532"/>
          </a:xfrm>
          <a:prstGeom prst="roundRect">
            <a:avLst>
              <a:gd name="adj" fmla="val 8291"/>
            </a:avLst>
          </a:prstGeom>
          <a:noFill/>
          <a:ln w="25400" cap="flat" cmpd="sng">
            <a:solidFill>
              <a:srgbClr val="AF609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0" name="Google Shape;214;p2">
            <a:extLst>
              <a:ext uri="{FF2B5EF4-FFF2-40B4-BE49-F238E27FC236}">
                <a16:creationId xmlns:a16="http://schemas.microsoft.com/office/drawing/2014/main" id="{420DC2FE-A495-4B7C-9713-57EE6DD3F956}"/>
              </a:ext>
            </a:extLst>
          </p:cNvPr>
          <p:cNvSpPr txBox="1"/>
          <p:nvPr/>
        </p:nvSpPr>
        <p:spPr>
          <a:xfrm>
            <a:off x="840914" y="5444097"/>
            <a:ext cx="273586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 i="0" u="none" strike="noStrike" cap="none" dirty="0">
                <a:latin typeface="Arial" panose="020B0604020202020204" pitchFamily="34" charset="0"/>
                <a:ea typeface="Inter Tight"/>
                <a:cs typeface="Arial" panose="020B0604020202020204" pitchFamily="34" charset="0"/>
                <a:sym typeface="Inter Tight"/>
              </a:rPr>
              <a:t>0:00 - 0:25 </a:t>
            </a:r>
            <a:r>
              <a:rPr lang="es-PE" sz="2400" i="0" u="none" strike="noStrike" cap="none" dirty="0" err="1">
                <a:latin typeface="Arial" panose="020B0604020202020204" pitchFamily="34" charset="0"/>
                <a:ea typeface="Inter Tight"/>
                <a:cs typeface="Arial" panose="020B0604020202020204" pitchFamily="34" charset="0"/>
                <a:sym typeface="Inter Tight"/>
              </a:rPr>
              <a:t>Seg</a:t>
            </a:r>
            <a:r>
              <a:rPr lang="es-PE" sz="2400" i="0" u="none" strike="noStrike" cap="none" dirty="0">
                <a:latin typeface="Arial" panose="020B0604020202020204" pitchFamily="34" charset="0"/>
                <a:ea typeface="Inter Tight"/>
                <a:cs typeface="Arial" panose="020B0604020202020204" pitchFamily="34" charset="0"/>
                <a:sym typeface="Inter Tight"/>
              </a:rPr>
              <a:t>. </a:t>
            </a:r>
            <a:endParaRPr sz="2400" i="0" u="none" strike="noStrike" cap="none" dirty="0">
              <a:latin typeface="Arial" panose="020B0604020202020204" pitchFamily="34" charset="0"/>
              <a:ea typeface="Inter Tight"/>
              <a:cs typeface="Arial" panose="020B0604020202020204" pitchFamily="34" charset="0"/>
              <a:sym typeface="Inter Tight"/>
            </a:endParaRPr>
          </a:p>
        </p:txBody>
      </p:sp>
      <p:sp>
        <p:nvSpPr>
          <p:cNvPr id="38" name="Google Shape;215;p2">
            <a:extLst>
              <a:ext uri="{FF2B5EF4-FFF2-40B4-BE49-F238E27FC236}">
                <a16:creationId xmlns:a16="http://schemas.microsoft.com/office/drawing/2014/main" id="{13CAE817-1DC4-4AD6-91FB-2DC7F9420DA4}"/>
              </a:ext>
            </a:extLst>
          </p:cNvPr>
          <p:cNvSpPr txBox="1"/>
          <p:nvPr/>
        </p:nvSpPr>
        <p:spPr>
          <a:xfrm>
            <a:off x="5877323" y="510127"/>
            <a:ext cx="6045468" cy="830956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</a:pPr>
            <a:r>
              <a:rPr lang="es-MX" sz="2400" dirty="0"/>
              <a:t>Texto en pantalla con el título del vídeo, el nombre del colegio y la frase: </a:t>
            </a:r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471B9465-CD61-4CC3-995B-A91A8248D43A}"/>
              </a:ext>
            </a:extLst>
          </p:cNvPr>
          <p:cNvSpPr/>
          <p:nvPr/>
        </p:nvSpPr>
        <p:spPr>
          <a:xfrm>
            <a:off x="604523" y="5238755"/>
            <a:ext cx="194776" cy="205342"/>
          </a:xfrm>
          <a:prstGeom prst="ellipse">
            <a:avLst/>
          </a:prstGeom>
          <a:solidFill>
            <a:srgbClr val="DB6B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2400" dirty="0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EE0B2F48-22FC-4997-87C9-E7A6A8BEEB5A}"/>
              </a:ext>
            </a:extLst>
          </p:cNvPr>
          <p:cNvSpPr txBox="1"/>
          <p:nvPr/>
        </p:nvSpPr>
        <p:spPr>
          <a:xfrm>
            <a:off x="6034591" y="5527570"/>
            <a:ext cx="6019173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MX" sz="1050" i="1" dirty="0"/>
              <a:t>PLANO: Plano medio de los integrantes del equipo vistiendo el uniforme escolar o en el patio del colegio</a:t>
            </a:r>
            <a:r>
              <a:rPr lang="es-MX" sz="1600" i="1" dirty="0"/>
              <a:t>. </a:t>
            </a:r>
            <a:endParaRPr lang="es-PE" sz="1600" i="1" dirty="0"/>
          </a:p>
        </p:txBody>
      </p:sp>
      <p:sp>
        <p:nvSpPr>
          <p:cNvPr id="41" name="AutoShape 2" descr="Imagen generada: Amigos en el patio del colegio">
            <a:extLst>
              <a:ext uri="{FF2B5EF4-FFF2-40B4-BE49-F238E27FC236}">
                <a16:creationId xmlns:a16="http://schemas.microsoft.com/office/drawing/2014/main" id="{E34E17D2-69B2-4B95-8B2E-573A9BBC32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F4CD0E8D-22AD-41C5-A386-497F10FECD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323" y="1782171"/>
            <a:ext cx="6045468" cy="3855625"/>
          </a:xfrm>
          <a:prstGeom prst="rect">
            <a:avLst/>
          </a:prstGeom>
        </p:spPr>
      </p:pic>
      <p:sp>
        <p:nvSpPr>
          <p:cNvPr id="44" name="Google Shape;211;p2">
            <a:extLst>
              <a:ext uri="{FF2B5EF4-FFF2-40B4-BE49-F238E27FC236}">
                <a16:creationId xmlns:a16="http://schemas.microsoft.com/office/drawing/2014/main" id="{B2BB0FBA-E478-41F7-9F96-B6CB7078646A}"/>
              </a:ext>
            </a:extLst>
          </p:cNvPr>
          <p:cNvSpPr txBox="1"/>
          <p:nvPr/>
        </p:nvSpPr>
        <p:spPr>
          <a:xfrm>
            <a:off x="5817939" y="1360801"/>
            <a:ext cx="6482009" cy="41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750" tIns="34375" rIns="68750" bIns="34375" anchor="ctr" anchorCtr="0">
            <a:noAutofit/>
          </a:bodyPr>
          <a:lstStyle/>
          <a:p>
            <a:pPr marL="12700" indent="-3175">
              <a:buClr>
                <a:schemeClr val="dk1"/>
              </a:buClr>
              <a:buSzPts val="3200"/>
            </a:pPr>
            <a:r>
              <a:rPr lang="es-MX" sz="2400" b="1" dirty="0"/>
              <a:t>Concurso Nacional: "Mi Escuela Tiene un Héroe"</a:t>
            </a:r>
            <a:endParaRPr lang="es-MX" sz="2400" b="1" i="0" u="none" strike="noStrike" cap="none" dirty="0">
              <a:solidFill>
                <a:srgbClr val="DB6BA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45" name="Google Shape;213;p2">
            <a:extLst>
              <a:ext uri="{FF2B5EF4-FFF2-40B4-BE49-F238E27FC236}">
                <a16:creationId xmlns:a16="http://schemas.microsoft.com/office/drawing/2014/main" id="{4274F3D2-2D90-491D-B3C5-6A7A6C6F7F43}"/>
              </a:ext>
            </a:extLst>
          </p:cNvPr>
          <p:cNvSpPr/>
          <p:nvPr/>
        </p:nvSpPr>
        <p:spPr>
          <a:xfrm>
            <a:off x="5817939" y="217041"/>
            <a:ext cx="6045468" cy="1088118"/>
          </a:xfrm>
          <a:prstGeom prst="roundRect">
            <a:avLst>
              <a:gd name="adj" fmla="val 8291"/>
            </a:avLst>
          </a:prstGeom>
          <a:noFill/>
          <a:ln w="25400" cap="flat" cmpd="sng">
            <a:solidFill>
              <a:srgbClr val="AF609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53" name="Google Shape;215;p2">
            <a:extLst>
              <a:ext uri="{FF2B5EF4-FFF2-40B4-BE49-F238E27FC236}">
                <a16:creationId xmlns:a16="http://schemas.microsoft.com/office/drawing/2014/main" id="{9E8AD6C5-DE78-4D9C-BF0A-C534054110C3}"/>
              </a:ext>
            </a:extLst>
          </p:cNvPr>
          <p:cNvSpPr txBox="1"/>
          <p:nvPr/>
        </p:nvSpPr>
        <p:spPr>
          <a:xfrm>
            <a:off x="5817939" y="167084"/>
            <a:ext cx="5498331" cy="461624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</a:pPr>
            <a:r>
              <a:rPr lang="es-PE" sz="2400" b="1" dirty="0">
                <a:solidFill>
                  <a:srgbClr val="DB6BA8"/>
                </a:solidFill>
                <a:latin typeface="Inter Tight"/>
                <a:ea typeface="Inter Tight"/>
                <a:cs typeface="Inter Tight"/>
                <a:sym typeface="Inter Tight"/>
              </a:rPr>
              <a:t>EDICIÓN DE TEXTO EN VÍDEO</a:t>
            </a:r>
            <a:r>
              <a:rPr lang="es-PE" sz="2400" b="1" i="0" u="none" strike="noStrike" cap="none" dirty="0">
                <a:solidFill>
                  <a:srgbClr val="DB6BA8"/>
                </a:solidFill>
                <a:latin typeface="Inter Tight"/>
                <a:ea typeface="Inter Tight"/>
                <a:cs typeface="Inter Tight"/>
                <a:sym typeface="Inter Tight"/>
              </a:rPr>
              <a:t>. </a:t>
            </a:r>
            <a:endParaRPr sz="2400" b="1" i="0" u="none" strike="noStrike" cap="none" dirty="0">
              <a:solidFill>
                <a:srgbClr val="DB6BA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26635728-310D-40BF-8553-3020C12D4A7E}"/>
              </a:ext>
            </a:extLst>
          </p:cNvPr>
          <p:cNvSpPr/>
          <p:nvPr/>
        </p:nvSpPr>
        <p:spPr>
          <a:xfrm>
            <a:off x="5959216" y="347436"/>
            <a:ext cx="194776" cy="205342"/>
          </a:xfrm>
          <a:prstGeom prst="ellipse">
            <a:avLst/>
          </a:prstGeom>
          <a:solidFill>
            <a:srgbClr val="DB6B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2400" dirty="0"/>
          </a:p>
        </p:txBody>
      </p: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9BB2197B-3D2E-4994-B48C-1A14EAA4FD91}"/>
              </a:ext>
            </a:extLst>
          </p:cNvPr>
          <p:cNvCxnSpPr>
            <a:cxnSpLocks/>
          </p:cNvCxnSpPr>
          <p:nvPr/>
        </p:nvCxnSpPr>
        <p:spPr>
          <a:xfrm>
            <a:off x="5679039" y="0"/>
            <a:ext cx="0" cy="71213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Flecha: a la derecha 56">
            <a:extLst>
              <a:ext uri="{FF2B5EF4-FFF2-40B4-BE49-F238E27FC236}">
                <a16:creationId xmlns:a16="http://schemas.microsoft.com/office/drawing/2014/main" id="{997FD20B-4BA5-4D28-A279-7718037E4E92}"/>
              </a:ext>
            </a:extLst>
          </p:cNvPr>
          <p:cNvSpPr/>
          <p:nvPr/>
        </p:nvSpPr>
        <p:spPr>
          <a:xfrm>
            <a:off x="285329" y="316344"/>
            <a:ext cx="1058120" cy="505302"/>
          </a:xfrm>
          <a:prstGeom prst="rightArrow">
            <a:avLst/>
          </a:prstGeom>
          <a:solidFill>
            <a:srgbClr val="DB6B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9" name="Google Shape;211;p2">
            <a:extLst>
              <a:ext uri="{FF2B5EF4-FFF2-40B4-BE49-F238E27FC236}">
                <a16:creationId xmlns:a16="http://schemas.microsoft.com/office/drawing/2014/main" id="{A0BD4E95-2F57-4292-9CB4-569FDB1657E0}"/>
              </a:ext>
            </a:extLst>
          </p:cNvPr>
          <p:cNvSpPr txBox="1"/>
          <p:nvPr/>
        </p:nvSpPr>
        <p:spPr>
          <a:xfrm>
            <a:off x="421384" y="1014338"/>
            <a:ext cx="4996728" cy="705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750" tIns="34375" rIns="68750" bIns="34375" anchor="ctr" anchorCtr="0">
            <a:noAutofit/>
          </a:bodyPr>
          <a:lstStyle/>
          <a:p>
            <a:pPr marL="12700" marR="0" lvl="0" indent="-31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nter Tight"/>
              <a:buNone/>
            </a:pPr>
            <a:r>
              <a:rPr lang="es-MX" sz="2400" b="1" dirty="0"/>
              <a:t>Presentación del Equipo y la Escuela </a:t>
            </a:r>
            <a:endParaRPr sz="2400" b="1" i="0" u="none" strike="noStrike" cap="none" dirty="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60" name="Google Shape;214;p2">
            <a:extLst>
              <a:ext uri="{FF2B5EF4-FFF2-40B4-BE49-F238E27FC236}">
                <a16:creationId xmlns:a16="http://schemas.microsoft.com/office/drawing/2014/main" id="{BB3B4B07-00D5-404B-A4F4-C0B3DB0FECB5}"/>
              </a:ext>
            </a:extLst>
          </p:cNvPr>
          <p:cNvSpPr txBox="1"/>
          <p:nvPr/>
        </p:nvSpPr>
        <p:spPr>
          <a:xfrm>
            <a:off x="400052" y="6107185"/>
            <a:ext cx="508070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s-PE" sz="1200" b="1" i="1" u="none" strike="noStrike" cap="none" dirty="0">
                <a:latin typeface="Arial" panose="020B0604020202020204" pitchFamily="34" charset="0"/>
                <a:ea typeface="Inter Tight"/>
                <a:cs typeface="Arial" panose="020B0604020202020204" pitchFamily="34" charset="0"/>
                <a:sym typeface="Inter Tight"/>
              </a:rPr>
              <a:t>NOTA. </a:t>
            </a:r>
            <a:r>
              <a:rPr lang="es-PE" sz="1200" i="0" u="none" strike="noStrike" cap="none" dirty="0">
                <a:latin typeface="Arial" panose="020B0604020202020204" pitchFamily="34" charset="0"/>
                <a:ea typeface="Inter Tight"/>
                <a:cs typeface="Arial" panose="020B0604020202020204" pitchFamily="34" charset="0"/>
                <a:sym typeface="Inter Tight"/>
              </a:rPr>
              <a:t>El guion es solo una guía, deben usar su creatividad y respetar los  tiempos en estricto. No olvidar que el formato a grabar es en vertical. </a:t>
            </a:r>
            <a:endParaRPr sz="1200" i="0" u="none" strike="noStrike" cap="none" dirty="0">
              <a:latin typeface="Arial" panose="020B0604020202020204" pitchFamily="34" charset="0"/>
              <a:ea typeface="Inter Tight"/>
              <a:cs typeface="Arial" panose="020B0604020202020204" pitchFamily="34" charset="0"/>
              <a:sym typeface="Inter Tight"/>
            </a:endParaRPr>
          </a:p>
        </p:txBody>
      </p:sp>
    </p:spTree>
    <p:extLst>
      <p:ext uri="{BB962C8B-B14F-4D97-AF65-F5344CB8AC3E}">
        <p14:creationId xmlns:p14="http://schemas.microsoft.com/office/powerpoint/2010/main" val="1907087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204;p2">
            <a:extLst>
              <a:ext uri="{FF2B5EF4-FFF2-40B4-BE49-F238E27FC236}">
                <a16:creationId xmlns:a16="http://schemas.microsoft.com/office/drawing/2014/main" id="{81072CB6-3840-4D82-8AC8-B839AE0A0225}"/>
              </a:ext>
            </a:extLst>
          </p:cNvPr>
          <p:cNvGrpSpPr/>
          <p:nvPr/>
        </p:nvGrpSpPr>
        <p:grpSpPr>
          <a:xfrm>
            <a:off x="3175" y="-267992"/>
            <a:ext cx="12198350" cy="7125992"/>
            <a:chOff x="-6350" y="0"/>
            <a:chExt cx="12198350" cy="6858000"/>
          </a:xfrm>
        </p:grpSpPr>
        <p:grpSp>
          <p:nvGrpSpPr>
            <p:cNvPr id="47" name="Google Shape;205;p2">
              <a:extLst>
                <a:ext uri="{FF2B5EF4-FFF2-40B4-BE49-F238E27FC236}">
                  <a16:creationId xmlns:a16="http://schemas.microsoft.com/office/drawing/2014/main" id="{15962152-0FAB-488F-B1DA-5F3E546C3EB4}"/>
                </a:ext>
              </a:extLst>
            </p:cNvPr>
            <p:cNvGrpSpPr/>
            <p:nvPr/>
          </p:nvGrpSpPr>
          <p:grpSpPr>
            <a:xfrm>
              <a:off x="-6350" y="0"/>
              <a:ext cx="12198350" cy="6858000"/>
              <a:chOff x="-21293364" y="-880741"/>
              <a:chExt cx="12198350" cy="6858000"/>
            </a:xfrm>
          </p:grpSpPr>
          <p:pic>
            <p:nvPicPr>
              <p:cNvPr id="51" name="Google Shape;206;p2" descr="Imagen que contiene Patrón de fondo&#10;&#10;El contenido generado por IA puede ser incorrecto.">
                <a:extLst>
                  <a:ext uri="{FF2B5EF4-FFF2-40B4-BE49-F238E27FC236}">
                    <a16:creationId xmlns:a16="http://schemas.microsoft.com/office/drawing/2014/main" id="{AD809C53-92C3-48C5-9B97-2D341193152D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-21293364" y="-880741"/>
                <a:ext cx="12198350" cy="6858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2" name="Google Shape;207;p2" descr="Imagen que contiene Patrón de fondo&#10;&#10;El contenido generado por IA puede ser incorrecto.">
                <a:extLst>
                  <a:ext uri="{FF2B5EF4-FFF2-40B4-BE49-F238E27FC236}">
                    <a16:creationId xmlns:a16="http://schemas.microsoft.com/office/drawing/2014/main" id="{B50F8028-62FE-454F-95E3-B21E264C7681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 l="38371" t="36136" r="21025" b="47499"/>
              <a:stretch/>
            </p:blipFill>
            <p:spPr>
              <a:xfrm>
                <a:off x="-14456795" y="4526015"/>
                <a:ext cx="4953000" cy="11223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8" name="Google Shape;208;p2" descr="Imagen que contiene Logotipo&#10;&#10;Descripción generada automáticamente">
              <a:extLst>
                <a:ext uri="{FF2B5EF4-FFF2-40B4-BE49-F238E27FC236}">
                  <a16:creationId xmlns:a16="http://schemas.microsoft.com/office/drawing/2014/main" id="{6C230928-32DD-4EF8-B740-BD3BAB6AB190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t="33845" b="35467"/>
            <a:stretch/>
          </p:blipFill>
          <p:spPr>
            <a:xfrm>
              <a:off x="9872284" y="6085082"/>
              <a:ext cx="1749038" cy="301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" name="Google Shape;209;p2">
              <a:extLst>
                <a:ext uri="{FF2B5EF4-FFF2-40B4-BE49-F238E27FC236}">
                  <a16:creationId xmlns:a16="http://schemas.microsoft.com/office/drawing/2014/main" id="{31967F39-2EAA-48EC-9A1E-5D2B9699BB94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224146" y="5853086"/>
              <a:ext cx="765890" cy="7658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" name="Google Shape;210;p2" descr="Fundación Miguel Grau">
              <a:extLst>
                <a:ext uri="{FF2B5EF4-FFF2-40B4-BE49-F238E27FC236}">
                  <a16:creationId xmlns:a16="http://schemas.microsoft.com/office/drawing/2014/main" id="{243674EE-435A-443F-B0BB-3B0DB433C9FF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983802" y="5778496"/>
              <a:ext cx="2003345" cy="91507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" name="Google Shape;211;p2">
            <a:extLst>
              <a:ext uri="{FF2B5EF4-FFF2-40B4-BE49-F238E27FC236}">
                <a16:creationId xmlns:a16="http://schemas.microsoft.com/office/drawing/2014/main" id="{530627D5-6F1D-4E83-BD30-155E7B204632}"/>
              </a:ext>
            </a:extLst>
          </p:cNvPr>
          <p:cNvSpPr txBox="1"/>
          <p:nvPr/>
        </p:nvSpPr>
        <p:spPr>
          <a:xfrm>
            <a:off x="1600923" y="137883"/>
            <a:ext cx="2978744" cy="7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750" tIns="34375" rIns="68750" bIns="34375" anchor="ctr" anchorCtr="0">
            <a:noAutofit/>
          </a:bodyPr>
          <a:lstStyle/>
          <a:p>
            <a:pPr marL="12700" marR="0" lvl="0" indent="-31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nter Tight"/>
              <a:buNone/>
            </a:pPr>
            <a:r>
              <a:rPr lang="es-PE" sz="5400" b="1" dirty="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PASO 2</a:t>
            </a:r>
            <a:endParaRPr sz="5400" b="0" i="0" u="none" strike="noStrike" cap="none" dirty="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3" name="Google Shape;213;p2">
            <a:extLst>
              <a:ext uri="{FF2B5EF4-FFF2-40B4-BE49-F238E27FC236}">
                <a16:creationId xmlns:a16="http://schemas.microsoft.com/office/drawing/2014/main" id="{FD09C7F8-0155-42CF-B3A0-72315CE02FCB}"/>
              </a:ext>
            </a:extLst>
          </p:cNvPr>
          <p:cNvSpPr/>
          <p:nvPr/>
        </p:nvSpPr>
        <p:spPr>
          <a:xfrm>
            <a:off x="385564" y="1781504"/>
            <a:ext cx="5116471" cy="3179903"/>
          </a:xfrm>
          <a:prstGeom prst="roundRect">
            <a:avLst>
              <a:gd name="adj" fmla="val 8291"/>
            </a:avLst>
          </a:prstGeom>
          <a:noFill/>
          <a:ln w="25400" cap="flat" cmpd="sng">
            <a:solidFill>
              <a:srgbClr val="AF609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4" name="Google Shape;214;p2">
            <a:extLst>
              <a:ext uri="{FF2B5EF4-FFF2-40B4-BE49-F238E27FC236}">
                <a16:creationId xmlns:a16="http://schemas.microsoft.com/office/drawing/2014/main" id="{D16F8D85-DD25-4159-9958-A04B02D258A1}"/>
              </a:ext>
            </a:extLst>
          </p:cNvPr>
          <p:cNvSpPr txBox="1"/>
          <p:nvPr/>
        </p:nvSpPr>
        <p:spPr>
          <a:xfrm>
            <a:off x="535570" y="2283791"/>
            <a:ext cx="4839163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"En nuestro colegio, no todos los héroes llevan capa... Algunos llevan [ej. una tiza, una escoba, una caja de donaciones, herramientas de auxilio]. Él/Ella es [Nombre del Héroe] y es nuestro héroe escolar." </a:t>
            </a:r>
            <a:endParaRPr sz="2400" b="1" i="0" u="none" strike="noStrike" cap="none" dirty="0">
              <a:solidFill>
                <a:schemeClr val="accent2"/>
              </a:solidFill>
              <a:latin typeface="Arial" panose="020B0604020202020204" pitchFamily="34" charset="0"/>
              <a:ea typeface="Inter Tight"/>
              <a:cs typeface="Arial" panose="020B0604020202020204" pitchFamily="34" charset="0"/>
              <a:sym typeface="Inter Tight"/>
            </a:endParaRPr>
          </a:p>
        </p:txBody>
      </p:sp>
      <p:sp>
        <p:nvSpPr>
          <p:cNvPr id="26" name="Google Shape;215;p2">
            <a:extLst>
              <a:ext uri="{FF2B5EF4-FFF2-40B4-BE49-F238E27FC236}">
                <a16:creationId xmlns:a16="http://schemas.microsoft.com/office/drawing/2014/main" id="{3CAC1D21-6912-4CA6-9291-0355F988B545}"/>
              </a:ext>
            </a:extLst>
          </p:cNvPr>
          <p:cNvSpPr txBox="1"/>
          <p:nvPr/>
        </p:nvSpPr>
        <p:spPr>
          <a:xfrm>
            <a:off x="680347" y="1822167"/>
            <a:ext cx="2032020" cy="461624"/>
          </a:xfrm>
          <a:prstGeom prst="rect">
            <a:avLst/>
          </a:prstGeom>
          <a:noFill/>
          <a:ln w="9525" cap="flat" cmpd="sng">
            <a:solidFill>
              <a:srgbClr val="EFEF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</a:pPr>
            <a:r>
              <a:rPr lang="es-PE" sz="2400" b="1" dirty="0">
                <a:solidFill>
                  <a:srgbClr val="DB6BA8"/>
                </a:solidFill>
                <a:latin typeface="Inter Tight"/>
                <a:ea typeface="Inter Tight"/>
                <a:cs typeface="Inter Tight"/>
                <a:sym typeface="Inter Tight"/>
              </a:rPr>
              <a:t>GUION. </a:t>
            </a:r>
            <a:endParaRPr sz="2400" b="1" i="0" u="none" strike="noStrike" cap="none" dirty="0">
              <a:solidFill>
                <a:srgbClr val="DB6BA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F0860FFD-670E-4F46-8212-CE62510BC4D4}"/>
              </a:ext>
            </a:extLst>
          </p:cNvPr>
          <p:cNvSpPr/>
          <p:nvPr/>
        </p:nvSpPr>
        <p:spPr>
          <a:xfrm>
            <a:off x="646138" y="1945572"/>
            <a:ext cx="194776" cy="205342"/>
          </a:xfrm>
          <a:prstGeom prst="ellipse">
            <a:avLst/>
          </a:prstGeom>
          <a:solidFill>
            <a:srgbClr val="DB6B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2400"/>
          </a:p>
        </p:txBody>
      </p:sp>
      <p:sp>
        <p:nvSpPr>
          <p:cNvPr id="28" name="Google Shape;215;p2">
            <a:extLst>
              <a:ext uri="{FF2B5EF4-FFF2-40B4-BE49-F238E27FC236}">
                <a16:creationId xmlns:a16="http://schemas.microsoft.com/office/drawing/2014/main" id="{A475420B-9DA7-49AF-8D38-ACA6B8174882}"/>
              </a:ext>
            </a:extLst>
          </p:cNvPr>
          <p:cNvSpPr txBox="1"/>
          <p:nvPr/>
        </p:nvSpPr>
        <p:spPr>
          <a:xfrm>
            <a:off x="544657" y="5098070"/>
            <a:ext cx="3613759" cy="461624"/>
          </a:xfrm>
          <a:prstGeom prst="rect">
            <a:avLst/>
          </a:prstGeom>
          <a:noFill/>
          <a:ln w="9525" cap="flat" cmpd="sng">
            <a:solidFill>
              <a:srgbClr val="EFEF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</a:pPr>
            <a:r>
              <a:rPr lang="es-PE" sz="2400" b="1" i="0" u="none" strike="noStrike" cap="none" dirty="0">
                <a:solidFill>
                  <a:srgbClr val="DB6BA8"/>
                </a:solidFill>
                <a:latin typeface="Inter Tight"/>
                <a:ea typeface="Inter Tight"/>
                <a:cs typeface="Inter Tight"/>
                <a:sym typeface="Inter Tight"/>
              </a:rPr>
              <a:t>TIEMPO SUGERIDO. </a:t>
            </a:r>
            <a:endParaRPr sz="2400" b="1" i="0" u="none" strike="noStrike" cap="none" dirty="0">
              <a:solidFill>
                <a:srgbClr val="DB6BA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9" name="Google Shape;213;p2">
            <a:extLst>
              <a:ext uri="{FF2B5EF4-FFF2-40B4-BE49-F238E27FC236}">
                <a16:creationId xmlns:a16="http://schemas.microsoft.com/office/drawing/2014/main" id="{306EE97F-3F21-4EEC-BCAD-E1FF3F2A6E70}"/>
              </a:ext>
            </a:extLst>
          </p:cNvPr>
          <p:cNvSpPr/>
          <p:nvPr/>
        </p:nvSpPr>
        <p:spPr>
          <a:xfrm>
            <a:off x="421384" y="5060181"/>
            <a:ext cx="5035752" cy="876532"/>
          </a:xfrm>
          <a:prstGeom prst="roundRect">
            <a:avLst>
              <a:gd name="adj" fmla="val 8291"/>
            </a:avLst>
          </a:prstGeom>
          <a:noFill/>
          <a:ln w="25400" cap="flat" cmpd="sng">
            <a:solidFill>
              <a:srgbClr val="AF609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0" name="Google Shape;214;p2">
            <a:extLst>
              <a:ext uri="{FF2B5EF4-FFF2-40B4-BE49-F238E27FC236}">
                <a16:creationId xmlns:a16="http://schemas.microsoft.com/office/drawing/2014/main" id="{420DC2FE-A495-4B7C-9713-57EE6DD3F956}"/>
              </a:ext>
            </a:extLst>
          </p:cNvPr>
          <p:cNvSpPr txBox="1"/>
          <p:nvPr/>
        </p:nvSpPr>
        <p:spPr>
          <a:xfrm>
            <a:off x="840914" y="5444097"/>
            <a:ext cx="273586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 i="0" u="none" strike="noStrike" cap="none" dirty="0">
                <a:latin typeface="Arial" panose="020B0604020202020204" pitchFamily="34" charset="0"/>
                <a:ea typeface="Inter Tight"/>
                <a:cs typeface="Arial" panose="020B0604020202020204" pitchFamily="34" charset="0"/>
                <a:sym typeface="Inter Tight"/>
              </a:rPr>
              <a:t>0:25 - 0:50 </a:t>
            </a:r>
            <a:r>
              <a:rPr lang="es-PE" sz="2400" i="0" u="none" strike="noStrike" cap="none" dirty="0" err="1">
                <a:latin typeface="Arial" panose="020B0604020202020204" pitchFamily="34" charset="0"/>
                <a:ea typeface="Inter Tight"/>
                <a:cs typeface="Arial" panose="020B0604020202020204" pitchFamily="34" charset="0"/>
                <a:sym typeface="Inter Tight"/>
              </a:rPr>
              <a:t>Seg</a:t>
            </a:r>
            <a:r>
              <a:rPr lang="es-PE" sz="2400" i="0" u="none" strike="noStrike" cap="none" dirty="0">
                <a:latin typeface="Arial" panose="020B0604020202020204" pitchFamily="34" charset="0"/>
                <a:ea typeface="Inter Tight"/>
                <a:cs typeface="Arial" panose="020B0604020202020204" pitchFamily="34" charset="0"/>
                <a:sym typeface="Inter Tight"/>
              </a:rPr>
              <a:t>. </a:t>
            </a:r>
            <a:endParaRPr sz="2400" i="0" u="none" strike="noStrike" cap="none" dirty="0">
              <a:latin typeface="Arial" panose="020B0604020202020204" pitchFamily="34" charset="0"/>
              <a:ea typeface="Inter Tight"/>
              <a:cs typeface="Arial" panose="020B0604020202020204" pitchFamily="34" charset="0"/>
              <a:sym typeface="Inter Tight"/>
            </a:endParaRPr>
          </a:p>
        </p:txBody>
      </p:sp>
      <p:sp>
        <p:nvSpPr>
          <p:cNvPr id="38" name="Google Shape;215;p2">
            <a:extLst>
              <a:ext uri="{FF2B5EF4-FFF2-40B4-BE49-F238E27FC236}">
                <a16:creationId xmlns:a16="http://schemas.microsoft.com/office/drawing/2014/main" id="{13CAE817-1DC4-4AD6-91FB-2DC7F9420DA4}"/>
              </a:ext>
            </a:extLst>
          </p:cNvPr>
          <p:cNvSpPr txBox="1"/>
          <p:nvPr/>
        </p:nvSpPr>
        <p:spPr>
          <a:xfrm>
            <a:off x="6041619" y="443289"/>
            <a:ext cx="5741600" cy="1200288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</a:pP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Plano de detalle de sus manos trabajando o interactuando con los estudiantes con una sonrisa.</a:t>
            </a:r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471B9465-CD61-4CC3-995B-A91A8248D43A}"/>
              </a:ext>
            </a:extLst>
          </p:cNvPr>
          <p:cNvSpPr/>
          <p:nvPr/>
        </p:nvSpPr>
        <p:spPr>
          <a:xfrm>
            <a:off x="604523" y="5238755"/>
            <a:ext cx="194776" cy="205342"/>
          </a:xfrm>
          <a:prstGeom prst="ellipse">
            <a:avLst/>
          </a:prstGeom>
          <a:solidFill>
            <a:srgbClr val="DB6B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2400" dirty="0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EE0B2F48-22FC-4997-87C9-E7A6A8BEEB5A}"/>
              </a:ext>
            </a:extLst>
          </p:cNvPr>
          <p:cNvSpPr txBox="1"/>
          <p:nvPr/>
        </p:nvSpPr>
        <p:spPr>
          <a:xfrm>
            <a:off x="6491514" y="5101117"/>
            <a:ext cx="4953000" cy="5770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MX" sz="1050" i="1" dirty="0"/>
              <a:t>PLANO: </a:t>
            </a:r>
            <a:r>
              <a:rPr lang="es-MX" sz="1050" dirty="0"/>
              <a:t>Plano entero mostrando al "héroe" en su entorno de trabajo diario (ej. docente, personal de mantenimiento, auxiliar, cocinero/a, estudiante voluntario/a) realizando una acción destacada. </a:t>
            </a:r>
            <a:endParaRPr lang="es-PE" sz="1600" i="1" dirty="0"/>
          </a:p>
        </p:txBody>
      </p:sp>
      <p:sp>
        <p:nvSpPr>
          <p:cNvPr id="41" name="AutoShape 2" descr="Imagen generada: Amigos en el patio del colegio">
            <a:extLst>
              <a:ext uri="{FF2B5EF4-FFF2-40B4-BE49-F238E27FC236}">
                <a16:creationId xmlns:a16="http://schemas.microsoft.com/office/drawing/2014/main" id="{E34E17D2-69B2-4B95-8B2E-573A9BBC32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5" name="Google Shape;213;p2">
            <a:extLst>
              <a:ext uri="{FF2B5EF4-FFF2-40B4-BE49-F238E27FC236}">
                <a16:creationId xmlns:a16="http://schemas.microsoft.com/office/drawing/2014/main" id="{4274F3D2-2D90-491D-B3C5-6A7A6C6F7F43}"/>
              </a:ext>
            </a:extLst>
          </p:cNvPr>
          <p:cNvSpPr/>
          <p:nvPr/>
        </p:nvSpPr>
        <p:spPr>
          <a:xfrm>
            <a:off x="5817938" y="-79857"/>
            <a:ext cx="6164235" cy="1779902"/>
          </a:xfrm>
          <a:prstGeom prst="roundRect">
            <a:avLst>
              <a:gd name="adj" fmla="val 8291"/>
            </a:avLst>
          </a:prstGeom>
          <a:noFill/>
          <a:ln w="25400" cap="flat" cmpd="sng">
            <a:solidFill>
              <a:srgbClr val="AF609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53" name="Google Shape;215;p2">
            <a:extLst>
              <a:ext uri="{FF2B5EF4-FFF2-40B4-BE49-F238E27FC236}">
                <a16:creationId xmlns:a16="http://schemas.microsoft.com/office/drawing/2014/main" id="{9E8AD6C5-DE78-4D9C-BF0A-C534054110C3}"/>
              </a:ext>
            </a:extLst>
          </p:cNvPr>
          <p:cNvSpPr txBox="1"/>
          <p:nvPr/>
        </p:nvSpPr>
        <p:spPr>
          <a:xfrm>
            <a:off x="5877323" y="17552"/>
            <a:ext cx="2272764" cy="461624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</a:pPr>
            <a:r>
              <a:rPr lang="es-PE" sz="2400" b="1" i="0" u="none" strike="noStrike" cap="none" dirty="0">
                <a:solidFill>
                  <a:srgbClr val="DB6BA8"/>
                </a:solidFill>
                <a:latin typeface="Inter Tight"/>
                <a:ea typeface="Inter Tight"/>
                <a:cs typeface="Inter Tight"/>
                <a:sym typeface="Inter Tight"/>
              </a:rPr>
              <a:t>VISUAL. </a:t>
            </a:r>
            <a:endParaRPr sz="2400" b="1" i="0" u="none" strike="noStrike" cap="none" dirty="0">
              <a:solidFill>
                <a:srgbClr val="DB6BA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26635728-310D-40BF-8553-3020C12D4A7E}"/>
              </a:ext>
            </a:extLst>
          </p:cNvPr>
          <p:cNvSpPr/>
          <p:nvPr/>
        </p:nvSpPr>
        <p:spPr>
          <a:xfrm>
            <a:off x="6059853" y="154805"/>
            <a:ext cx="194776" cy="205342"/>
          </a:xfrm>
          <a:prstGeom prst="ellipse">
            <a:avLst/>
          </a:prstGeom>
          <a:solidFill>
            <a:srgbClr val="DB6B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2400" dirty="0"/>
          </a:p>
        </p:txBody>
      </p: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9BB2197B-3D2E-4994-B48C-1A14EAA4FD91}"/>
              </a:ext>
            </a:extLst>
          </p:cNvPr>
          <p:cNvCxnSpPr>
            <a:cxnSpLocks/>
          </p:cNvCxnSpPr>
          <p:nvPr/>
        </p:nvCxnSpPr>
        <p:spPr>
          <a:xfrm>
            <a:off x="5665592" y="-267992"/>
            <a:ext cx="0" cy="71213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Flecha: a la derecha 56">
            <a:extLst>
              <a:ext uri="{FF2B5EF4-FFF2-40B4-BE49-F238E27FC236}">
                <a16:creationId xmlns:a16="http://schemas.microsoft.com/office/drawing/2014/main" id="{997FD20B-4BA5-4D28-A279-7718037E4E92}"/>
              </a:ext>
            </a:extLst>
          </p:cNvPr>
          <p:cNvSpPr/>
          <p:nvPr/>
        </p:nvSpPr>
        <p:spPr>
          <a:xfrm>
            <a:off x="269209" y="257476"/>
            <a:ext cx="1058120" cy="505302"/>
          </a:xfrm>
          <a:prstGeom prst="rightArrow">
            <a:avLst/>
          </a:prstGeom>
          <a:solidFill>
            <a:srgbClr val="DB6B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2" name="Google Shape;211;p2">
            <a:extLst>
              <a:ext uri="{FF2B5EF4-FFF2-40B4-BE49-F238E27FC236}">
                <a16:creationId xmlns:a16="http://schemas.microsoft.com/office/drawing/2014/main" id="{E4B08DAE-16EC-4FFB-825F-0CAC2642F38F}"/>
              </a:ext>
            </a:extLst>
          </p:cNvPr>
          <p:cNvSpPr txBox="1"/>
          <p:nvPr/>
        </p:nvSpPr>
        <p:spPr>
          <a:xfrm>
            <a:off x="646138" y="1014338"/>
            <a:ext cx="4587667" cy="705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750" tIns="34375" rIns="68750" bIns="34375" anchor="ctr" anchorCtr="0">
            <a:noAutofit/>
          </a:bodyPr>
          <a:lstStyle/>
          <a:p>
            <a:pPr marL="12700" marR="0" lvl="0" indent="-31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nter Tight"/>
              <a:buNone/>
            </a:pPr>
            <a:r>
              <a:rPr lang="es-PE" sz="3200" b="1" dirty="0"/>
              <a:t>La Revelación del Héroe</a:t>
            </a:r>
            <a:endParaRPr sz="3200" b="1" i="0" u="none" strike="noStrike" cap="none" dirty="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FFCAF5C-18C1-4323-9DA4-E8F57C8920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614" y="1844784"/>
            <a:ext cx="49149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548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204;p2">
            <a:extLst>
              <a:ext uri="{FF2B5EF4-FFF2-40B4-BE49-F238E27FC236}">
                <a16:creationId xmlns:a16="http://schemas.microsoft.com/office/drawing/2014/main" id="{81072CB6-3840-4D82-8AC8-B839AE0A0225}"/>
              </a:ext>
            </a:extLst>
          </p:cNvPr>
          <p:cNvGrpSpPr/>
          <p:nvPr/>
        </p:nvGrpSpPr>
        <p:grpSpPr>
          <a:xfrm>
            <a:off x="-6350" y="0"/>
            <a:ext cx="12198350" cy="7125992"/>
            <a:chOff x="-6350" y="0"/>
            <a:chExt cx="12198350" cy="6858000"/>
          </a:xfrm>
        </p:grpSpPr>
        <p:grpSp>
          <p:nvGrpSpPr>
            <p:cNvPr id="47" name="Google Shape;205;p2">
              <a:extLst>
                <a:ext uri="{FF2B5EF4-FFF2-40B4-BE49-F238E27FC236}">
                  <a16:creationId xmlns:a16="http://schemas.microsoft.com/office/drawing/2014/main" id="{15962152-0FAB-488F-B1DA-5F3E546C3EB4}"/>
                </a:ext>
              </a:extLst>
            </p:cNvPr>
            <p:cNvGrpSpPr/>
            <p:nvPr/>
          </p:nvGrpSpPr>
          <p:grpSpPr>
            <a:xfrm>
              <a:off x="-6350" y="0"/>
              <a:ext cx="12198350" cy="6858000"/>
              <a:chOff x="-21293364" y="-880741"/>
              <a:chExt cx="12198350" cy="6858000"/>
            </a:xfrm>
          </p:grpSpPr>
          <p:pic>
            <p:nvPicPr>
              <p:cNvPr id="51" name="Google Shape;206;p2" descr="Imagen que contiene Patrón de fondo&#10;&#10;El contenido generado por IA puede ser incorrecto.">
                <a:extLst>
                  <a:ext uri="{FF2B5EF4-FFF2-40B4-BE49-F238E27FC236}">
                    <a16:creationId xmlns:a16="http://schemas.microsoft.com/office/drawing/2014/main" id="{AD809C53-92C3-48C5-9B97-2D341193152D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-21293364" y="-880741"/>
                <a:ext cx="12198350" cy="6858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2" name="Google Shape;207;p2" descr="Imagen que contiene Patrón de fondo&#10;&#10;El contenido generado por IA puede ser incorrecto.">
                <a:extLst>
                  <a:ext uri="{FF2B5EF4-FFF2-40B4-BE49-F238E27FC236}">
                    <a16:creationId xmlns:a16="http://schemas.microsoft.com/office/drawing/2014/main" id="{B50F8028-62FE-454F-95E3-B21E264C7681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 l="38371" t="36136" r="21025" b="47499"/>
              <a:stretch/>
            </p:blipFill>
            <p:spPr>
              <a:xfrm>
                <a:off x="-14456795" y="4526015"/>
                <a:ext cx="4953000" cy="11223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8" name="Google Shape;208;p2" descr="Imagen que contiene Logotipo&#10;&#10;Descripción generada automáticamente">
              <a:extLst>
                <a:ext uri="{FF2B5EF4-FFF2-40B4-BE49-F238E27FC236}">
                  <a16:creationId xmlns:a16="http://schemas.microsoft.com/office/drawing/2014/main" id="{6C230928-32DD-4EF8-B740-BD3BAB6AB190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t="33845" b="35467"/>
            <a:stretch/>
          </p:blipFill>
          <p:spPr>
            <a:xfrm>
              <a:off x="9872284" y="6085082"/>
              <a:ext cx="1749038" cy="301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" name="Google Shape;209;p2">
              <a:extLst>
                <a:ext uri="{FF2B5EF4-FFF2-40B4-BE49-F238E27FC236}">
                  <a16:creationId xmlns:a16="http://schemas.microsoft.com/office/drawing/2014/main" id="{31967F39-2EAA-48EC-9A1E-5D2B9699BB94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224146" y="5853086"/>
              <a:ext cx="765890" cy="7658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" name="Google Shape;210;p2" descr="Fundación Miguel Grau">
              <a:extLst>
                <a:ext uri="{FF2B5EF4-FFF2-40B4-BE49-F238E27FC236}">
                  <a16:creationId xmlns:a16="http://schemas.microsoft.com/office/drawing/2014/main" id="{243674EE-435A-443F-B0BB-3B0DB433C9FF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983802" y="5778496"/>
              <a:ext cx="2003345" cy="91507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" name="Google Shape;211;p2">
            <a:extLst>
              <a:ext uri="{FF2B5EF4-FFF2-40B4-BE49-F238E27FC236}">
                <a16:creationId xmlns:a16="http://schemas.microsoft.com/office/drawing/2014/main" id="{530627D5-6F1D-4E83-BD30-155E7B204632}"/>
              </a:ext>
            </a:extLst>
          </p:cNvPr>
          <p:cNvSpPr txBox="1"/>
          <p:nvPr/>
        </p:nvSpPr>
        <p:spPr>
          <a:xfrm>
            <a:off x="1600923" y="137883"/>
            <a:ext cx="2978744" cy="7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750" tIns="34375" rIns="68750" bIns="34375" anchor="ctr" anchorCtr="0">
            <a:noAutofit/>
          </a:bodyPr>
          <a:lstStyle/>
          <a:p>
            <a:pPr marL="12700" marR="0" lvl="0" indent="-31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nter Tight"/>
              <a:buNone/>
            </a:pPr>
            <a:r>
              <a:rPr lang="es-PE" sz="5400" b="1" dirty="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PASO 3</a:t>
            </a:r>
            <a:endParaRPr sz="5400" b="0" i="0" u="none" strike="noStrike" cap="none" dirty="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3" name="Google Shape;213;p2">
            <a:extLst>
              <a:ext uri="{FF2B5EF4-FFF2-40B4-BE49-F238E27FC236}">
                <a16:creationId xmlns:a16="http://schemas.microsoft.com/office/drawing/2014/main" id="{FD09C7F8-0155-42CF-B3A0-72315CE02FCB}"/>
              </a:ext>
            </a:extLst>
          </p:cNvPr>
          <p:cNvSpPr/>
          <p:nvPr/>
        </p:nvSpPr>
        <p:spPr>
          <a:xfrm>
            <a:off x="385564" y="1781504"/>
            <a:ext cx="5116471" cy="3179903"/>
          </a:xfrm>
          <a:prstGeom prst="roundRect">
            <a:avLst>
              <a:gd name="adj" fmla="val 8291"/>
            </a:avLst>
          </a:prstGeom>
          <a:noFill/>
          <a:ln w="25400" cap="flat" cmpd="sng">
            <a:solidFill>
              <a:srgbClr val="AF609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4" name="Google Shape;214;p2">
            <a:extLst>
              <a:ext uri="{FF2B5EF4-FFF2-40B4-BE49-F238E27FC236}">
                <a16:creationId xmlns:a16="http://schemas.microsoft.com/office/drawing/2014/main" id="{D16F8D85-DD25-4159-9958-A04B02D258A1}"/>
              </a:ext>
            </a:extLst>
          </p:cNvPr>
          <p:cNvSpPr txBox="1"/>
          <p:nvPr/>
        </p:nvSpPr>
        <p:spPr>
          <a:xfrm>
            <a:off x="545290" y="2229256"/>
            <a:ext cx="4839163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"Lo que hace a [Nombre del Héroe] un verdadero héroe es su dedicación a [mencionar acciones específicas: ayudar a los demás, liderar donaciones, promover valores, motivar a los alumnos]." Sus valores de [mencionar 2-3 valores como honestidad, empatía, solidaridad, perseverancia] nos inspiran cada día." </a:t>
            </a:r>
            <a:endParaRPr sz="2000" b="1" i="0" u="none" strike="noStrike" cap="none" dirty="0">
              <a:solidFill>
                <a:schemeClr val="accent2"/>
              </a:solidFill>
              <a:latin typeface="Arial" panose="020B0604020202020204" pitchFamily="34" charset="0"/>
              <a:ea typeface="Inter Tight"/>
              <a:cs typeface="Arial" panose="020B0604020202020204" pitchFamily="34" charset="0"/>
              <a:sym typeface="Inter Tight"/>
            </a:endParaRPr>
          </a:p>
        </p:txBody>
      </p:sp>
      <p:sp>
        <p:nvSpPr>
          <p:cNvPr id="26" name="Google Shape;215;p2">
            <a:extLst>
              <a:ext uri="{FF2B5EF4-FFF2-40B4-BE49-F238E27FC236}">
                <a16:creationId xmlns:a16="http://schemas.microsoft.com/office/drawing/2014/main" id="{3CAC1D21-6912-4CA6-9291-0355F988B545}"/>
              </a:ext>
            </a:extLst>
          </p:cNvPr>
          <p:cNvSpPr txBox="1"/>
          <p:nvPr/>
        </p:nvSpPr>
        <p:spPr>
          <a:xfrm>
            <a:off x="680347" y="1822167"/>
            <a:ext cx="2032020" cy="461624"/>
          </a:xfrm>
          <a:prstGeom prst="rect">
            <a:avLst/>
          </a:prstGeom>
          <a:noFill/>
          <a:ln w="9525" cap="flat" cmpd="sng">
            <a:solidFill>
              <a:srgbClr val="EFEF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</a:pPr>
            <a:r>
              <a:rPr lang="es-PE" sz="2400" b="1" dirty="0">
                <a:solidFill>
                  <a:srgbClr val="DB6BA8"/>
                </a:solidFill>
                <a:latin typeface="Inter Tight"/>
                <a:ea typeface="Inter Tight"/>
                <a:cs typeface="Inter Tight"/>
                <a:sym typeface="Inter Tight"/>
              </a:rPr>
              <a:t>GUION.  </a:t>
            </a:r>
            <a:endParaRPr sz="2400" b="1" i="0" u="none" strike="noStrike" cap="none" dirty="0">
              <a:solidFill>
                <a:srgbClr val="DB6BA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F0860FFD-670E-4F46-8212-CE62510BC4D4}"/>
              </a:ext>
            </a:extLst>
          </p:cNvPr>
          <p:cNvSpPr/>
          <p:nvPr/>
        </p:nvSpPr>
        <p:spPr>
          <a:xfrm>
            <a:off x="646138" y="1945572"/>
            <a:ext cx="194776" cy="205342"/>
          </a:xfrm>
          <a:prstGeom prst="ellipse">
            <a:avLst/>
          </a:prstGeom>
          <a:solidFill>
            <a:srgbClr val="DB6B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2400"/>
          </a:p>
        </p:txBody>
      </p:sp>
      <p:sp>
        <p:nvSpPr>
          <p:cNvPr id="28" name="Google Shape;215;p2">
            <a:extLst>
              <a:ext uri="{FF2B5EF4-FFF2-40B4-BE49-F238E27FC236}">
                <a16:creationId xmlns:a16="http://schemas.microsoft.com/office/drawing/2014/main" id="{A475420B-9DA7-49AF-8D38-ACA6B8174882}"/>
              </a:ext>
            </a:extLst>
          </p:cNvPr>
          <p:cNvSpPr txBox="1"/>
          <p:nvPr/>
        </p:nvSpPr>
        <p:spPr>
          <a:xfrm>
            <a:off x="544657" y="5098070"/>
            <a:ext cx="3613759" cy="461624"/>
          </a:xfrm>
          <a:prstGeom prst="rect">
            <a:avLst/>
          </a:prstGeom>
          <a:noFill/>
          <a:ln w="9525" cap="flat" cmpd="sng">
            <a:solidFill>
              <a:srgbClr val="EFEF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</a:pPr>
            <a:r>
              <a:rPr lang="es-PE" sz="2400" b="1" i="0" u="none" strike="noStrike" cap="none" dirty="0">
                <a:solidFill>
                  <a:srgbClr val="DB6BA8"/>
                </a:solidFill>
                <a:latin typeface="Inter Tight"/>
                <a:ea typeface="Inter Tight"/>
                <a:cs typeface="Inter Tight"/>
                <a:sym typeface="Inter Tight"/>
              </a:rPr>
              <a:t>TIEMPO SUGERIDO. </a:t>
            </a:r>
            <a:endParaRPr sz="2400" b="1" i="0" u="none" strike="noStrike" cap="none" dirty="0">
              <a:solidFill>
                <a:srgbClr val="DB6BA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9" name="Google Shape;213;p2">
            <a:extLst>
              <a:ext uri="{FF2B5EF4-FFF2-40B4-BE49-F238E27FC236}">
                <a16:creationId xmlns:a16="http://schemas.microsoft.com/office/drawing/2014/main" id="{306EE97F-3F21-4EEC-BCAD-E1FF3F2A6E70}"/>
              </a:ext>
            </a:extLst>
          </p:cNvPr>
          <p:cNvSpPr/>
          <p:nvPr/>
        </p:nvSpPr>
        <p:spPr>
          <a:xfrm>
            <a:off x="421384" y="5060181"/>
            <a:ext cx="5035752" cy="876532"/>
          </a:xfrm>
          <a:prstGeom prst="roundRect">
            <a:avLst>
              <a:gd name="adj" fmla="val 8291"/>
            </a:avLst>
          </a:prstGeom>
          <a:noFill/>
          <a:ln w="25400" cap="flat" cmpd="sng">
            <a:solidFill>
              <a:srgbClr val="AF609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0" name="Google Shape;214;p2">
            <a:extLst>
              <a:ext uri="{FF2B5EF4-FFF2-40B4-BE49-F238E27FC236}">
                <a16:creationId xmlns:a16="http://schemas.microsoft.com/office/drawing/2014/main" id="{420DC2FE-A495-4B7C-9713-57EE6DD3F956}"/>
              </a:ext>
            </a:extLst>
          </p:cNvPr>
          <p:cNvSpPr txBox="1"/>
          <p:nvPr/>
        </p:nvSpPr>
        <p:spPr>
          <a:xfrm>
            <a:off x="779954" y="5474577"/>
            <a:ext cx="273586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 i="0" u="none" strike="noStrike" cap="none" dirty="0">
                <a:latin typeface="Arial" panose="020B0604020202020204" pitchFamily="34" charset="0"/>
                <a:ea typeface="Inter Tight"/>
                <a:cs typeface="Arial" panose="020B0604020202020204" pitchFamily="34" charset="0"/>
                <a:sym typeface="Inter Tight"/>
              </a:rPr>
              <a:t>0:50 - 1:30 </a:t>
            </a:r>
            <a:r>
              <a:rPr lang="es-PE" sz="2400" i="0" u="none" strike="noStrike" cap="none" dirty="0" err="1">
                <a:latin typeface="Arial" panose="020B0604020202020204" pitchFamily="34" charset="0"/>
                <a:ea typeface="Inter Tight"/>
                <a:cs typeface="Arial" panose="020B0604020202020204" pitchFamily="34" charset="0"/>
                <a:sym typeface="Inter Tight"/>
              </a:rPr>
              <a:t>Seg</a:t>
            </a:r>
            <a:r>
              <a:rPr lang="es-PE" sz="2400" i="0" u="none" strike="noStrike" cap="none" dirty="0">
                <a:latin typeface="Arial" panose="020B0604020202020204" pitchFamily="34" charset="0"/>
                <a:ea typeface="Inter Tight"/>
                <a:cs typeface="Arial" panose="020B0604020202020204" pitchFamily="34" charset="0"/>
                <a:sym typeface="Inter Tight"/>
              </a:rPr>
              <a:t>. </a:t>
            </a:r>
            <a:endParaRPr sz="2400" i="0" u="none" strike="noStrike" cap="none" dirty="0">
              <a:latin typeface="Arial" panose="020B0604020202020204" pitchFamily="34" charset="0"/>
              <a:ea typeface="Inter Tight"/>
              <a:cs typeface="Arial" panose="020B0604020202020204" pitchFamily="34" charset="0"/>
              <a:sym typeface="Inter Tight"/>
            </a:endParaRPr>
          </a:p>
        </p:txBody>
      </p:sp>
      <p:sp>
        <p:nvSpPr>
          <p:cNvPr id="38" name="Google Shape;215;p2">
            <a:extLst>
              <a:ext uri="{FF2B5EF4-FFF2-40B4-BE49-F238E27FC236}">
                <a16:creationId xmlns:a16="http://schemas.microsoft.com/office/drawing/2014/main" id="{13CAE817-1DC4-4AD6-91FB-2DC7F9420DA4}"/>
              </a:ext>
            </a:extLst>
          </p:cNvPr>
          <p:cNvSpPr txBox="1"/>
          <p:nvPr/>
        </p:nvSpPr>
        <p:spPr>
          <a:xfrm>
            <a:off x="6056859" y="494089"/>
            <a:ext cx="5531136" cy="1200288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</a:pP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Imágenes del héroe conversando con estudiantes, apoyando proyectos o liderando actividades de impacto. </a:t>
            </a:r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471B9465-CD61-4CC3-995B-A91A8248D43A}"/>
              </a:ext>
            </a:extLst>
          </p:cNvPr>
          <p:cNvSpPr/>
          <p:nvPr/>
        </p:nvSpPr>
        <p:spPr>
          <a:xfrm>
            <a:off x="604523" y="5238755"/>
            <a:ext cx="194776" cy="205342"/>
          </a:xfrm>
          <a:prstGeom prst="ellipse">
            <a:avLst/>
          </a:prstGeom>
          <a:solidFill>
            <a:srgbClr val="DB6B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2400" dirty="0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EE0B2F48-22FC-4997-87C9-E7A6A8BEEB5A}"/>
              </a:ext>
            </a:extLst>
          </p:cNvPr>
          <p:cNvSpPr txBox="1"/>
          <p:nvPr/>
        </p:nvSpPr>
        <p:spPr>
          <a:xfrm>
            <a:off x="6335082" y="5189643"/>
            <a:ext cx="5094651" cy="4154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MX" sz="1050" i="1" dirty="0"/>
              <a:t>PLANO: </a:t>
            </a:r>
            <a:r>
              <a:rPr lang="es-MX" sz="1050" dirty="0"/>
              <a:t>Secuencia de tomas cortas (b-roll) que muestren las acciones e iniciativas del héroe en beneficio de la comunidad escolar. </a:t>
            </a:r>
            <a:endParaRPr lang="es-PE" sz="1600" i="1" dirty="0"/>
          </a:p>
        </p:txBody>
      </p:sp>
      <p:sp>
        <p:nvSpPr>
          <p:cNvPr id="41" name="AutoShape 2" descr="Imagen generada: Amigos en el patio del colegio">
            <a:extLst>
              <a:ext uri="{FF2B5EF4-FFF2-40B4-BE49-F238E27FC236}">
                <a16:creationId xmlns:a16="http://schemas.microsoft.com/office/drawing/2014/main" id="{E34E17D2-69B2-4B95-8B2E-573A9BBC32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5" name="Google Shape;213;p2">
            <a:extLst>
              <a:ext uri="{FF2B5EF4-FFF2-40B4-BE49-F238E27FC236}">
                <a16:creationId xmlns:a16="http://schemas.microsoft.com/office/drawing/2014/main" id="{4274F3D2-2D90-491D-B3C5-6A7A6C6F7F43}"/>
              </a:ext>
            </a:extLst>
          </p:cNvPr>
          <p:cNvSpPr/>
          <p:nvPr/>
        </p:nvSpPr>
        <p:spPr>
          <a:xfrm>
            <a:off x="5899218" y="86015"/>
            <a:ext cx="5840370" cy="1569348"/>
          </a:xfrm>
          <a:prstGeom prst="roundRect">
            <a:avLst>
              <a:gd name="adj" fmla="val 8291"/>
            </a:avLst>
          </a:prstGeom>
          <a:noFill/>
          <a:ln w="25400" cap="flat" cmpd="sng">
            <a:solidFill>
              <a:srgbClr val="AF609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53" name="Google Shape;215;p2">
            <a:extLst>
              <a:ext uri="{FF2B5EF4-FFF2-40B4-BE49-F238E27FC236}">
                <a16:creationId xmlns:a16="http://schemas.microsoft.com/office/drawing/2014/main" id="{9E8AD6C5-DE78-4D9C-BF0A-C534054110C3}"/>
              </a:ext>
            </a:extLst>
          </p:cNvPr>
          <p:cNvSpPr txBox="1"/>
          <p:nvPr/>
        </p:nvSpPr>
        <p:spPr>
          <a:xfrm>
            <a:off x="5877323" y="129312"/>
            <a:ext cx="2272764" cy="461624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</a:pPr>
            <a:r>
              <a:rPr lang="es-PE" sz="2400" b="1" i="0" u="none" strike="noStrike" cap="none" dirty="0">
                <a:solidFill>
                  <a:srgbClr val="DB6BA8"/>
                </a:solidFill>
                <a:latin typeface="Inter Tight"/>
                <a:ea typeface="Inter Tight"/>
                <a:cs typeface="Inter Tight"/>
                <a:sym typeface="Inter Tight"/>
              </a:rPr>
              <a:t>VISUAL. </a:t>
            </a:r>
            <a:endParaRPr sz="2400" b="1" i="0" u="none" strike="noStrike" cap="none" dirty="0">
              <a:solidFill>
                <a:srgbClr val="DB6BA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26635728-310D-40BF-8553-3020C12D4A7E}"/>
              </a:ext>
            </a:extLst>
          </p:cNvPr>
          <p:cNvSpPr/>
          <p:nvPr/>
        </p:nvSpPr>
        <p:spPr>
          <a:xfrm>
            <a:off x="6059853" y="266565"/>
            <a:ext cx="194776" cy="205342"/>
          </a:xfrm>
          <a:prstGeom prst="ellipse">
            <a:avLst/>
          </a:prstGeom>
          <a:solidFill>
            <a:srgbClr val="DB6B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2400" dirty="0"/>
          </a:p>
        </p:txBody>
      </p: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9BB2197B-3D2E-4994-B48C-1A14EAA4FD91}"/>
              </a:ext>
            </a:extLst>
          </p:cNvPr>
          <p:cNvCxnSpPr>
            <a:cxnSpLocks/>
          </p:cNvCxnSpPr>
          <p:nvPr/>
        </p:nvCxnSpPr>
        <p:spPr>
          <a:xfrm>
            <a:off x="5692486" y="-16292"/>
            <a:ext cx="0" cy="71213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Flecha: a la derecha 56">
            <a:extLst>
              <a:ext uri="{FF2B5EF4-FFF2-40B4-BE49-F238E27FC236}">
                <a16:creationId xmlns:a16="http://schemas.microsoft.com/office/drawing/2014/main" id="{997FD20B-4BA5-4D28-A279-7718037E4E92}"/>
              </a:ext>
            </a:extLst>
          </p:cNvPr>
          <p:cNvSpPr/>
          <p:nvPr/>
        </p:nvSpPr>
        <p:spPr>
          <a:xfrm>
            <a:off x="269209" y="257476"/>
            <a:ext cx="1058120" cy="505302"/>
          </a:xfrm>
          <a:prstGeom prst="rightArrow">
            <a:avLst/>
          </a:prstGeom>
          <a:solidFill>
            <a:srgbClr val="DB6B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2" name="Google Shape;211;p2">
            <a:extLst>
              <a:ext uri="{FF2B5EF4-FFF2-40B4-BE49-F238E27FC236}">
                <a16:creationId xmlns:a16="http://schemas.microsoft.com/office/drawing/2014/main" id="{E4B08DAE-16EC-4FFB-825F-0CAC2642F38F}"/>
              </a:ext>
            </a:extLst>
          </p:cNvPr>
          <p:cNvSpPr txBox="1"/>
          <p:nvPr/>
        </p:nvSpPr>
        <p:spPr>
          <a:xfrm>
            <a:off x="79202" y="940800"/>
            <a:ext cx="5880269" cy="714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750" tIns="34375" rIns="68750" bIns="34375" anchor="ctr" anchorCtr="0">
            <a:noAutofit/>
          </a:bodyPr>
          <a:lstStyle/>
          <a:p>
            <a:pPr marL="12700" marR="0" lvl="0" indent="-31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nter Tight"/>
              <a:buNone/>
            </a:pPr>
            <a:r>
              <a:rPr lang="es-MX" sz="2800" b="1" dirty="0">
                <a:latin typeface="Arial" panose="020B0604020202020204" pitchFamily="34" charset="0"/>
                <a:cs typeface="Arial" panose="020B0604020202020204" pitchFamily="34" charset="0"/>
              </a:rPr>
              <a:t>La Acción Inspiradora y Valores</a:t>
            </a:r>
            <a:endParaRPr sz="2800" b="1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Inter Tight"/>
              <a:cs typeface="Arial" panose="020B0604020202020204" pitchFamily="34" charset="0"/>
              <a:sym typeface="Inter Tigh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9F3F7B6-CADA-4F44-AA3E-B8939A7616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375" y="1843214"/>
            <a:ext cx="5059360" cy="337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929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204;p2">
            <a:extLst>
              <a:ext uri="{FF2B5EF4-FFF2-40B4-BE49-F238E27FC236}">
                <a16:creationId xmlns:a16="http://schemas.microsoft.com/office/drawing/2014/main" id="{81072CB6-3840-4D82-8AC8-B839AE0A0225}"/>
              </a:ext>
            </a:extLst>
          </p:cNvPr>
          <p:cNvGrpSpPr/>
          <p:nvPr/>
        </p:nvGrpSpPr>
        <p:grpSpPr>
          <a:xfrm>
            <a:off x="-6350" y="948"/>
            <a:ext cx="12198350" cy="7125992"/>
            <a:chOff x="-6350" y="0"/>
            <a:chExt cx="12198350" cy="6858000"/>
          </a:xfrm>
        </p:grpSpPr>
        <p:grpSp>
          <p:nvGrpSpPr>
            <p:cNvPr id="47" name="Google Shape;205;p2">
              <a:extLst>
                <a:ext uri="{FF2B5EF4-FFF2-40B4-BE49-F238E27FC236}">
                  <a16:creationId xmlns:a16="http://schemas.microsoft.com/office/drawing/2014/main" id="{15962152-0FAB-488F-B1DA-5F3E546C3EB4}"/>
                </a:ext>
              </a:extLst>
            </p:cNvPr>
            <p:cNvGrpSpPr/>
            <p:nvPr/>
          </p:nvGrpSpPr>
          <p:grpSpPr>
            <a:xfrm>
              <a:off x="-6350" y="0"/>
              <a:ext cx="12198350" cy="6858000"/>
              <a:chOff x="-21293364" y="-880741"/>
              <a:chExt cx="12198350" cy="6858000"/>
            </a:xfrm>
          </p:grpSpPr>
          <p:pic>
            <p:nvPicPr>
              <p:cNvPr id="51" name="Google Shape;206;p2" descr="Imagen que contiene Patrón de fondo&#10;&#10;El contenido generado por IA puede ser incorrecto.">
                <a:extLst>
                  <a:ext uri="{FF2B5EF4-FFF2-40B4-BE49-F238E27FC236}">
                    <a16:creationId xmlns:a16="http://schemas.microsoft.com/office/drawing/2014/main" id="{AD809C53-92C3-48C5-9B97-2D341193152D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-21293364" y="-880741"/>
                <a:ext cx="12198350" cy="6858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2" name="Google Shape;207;p2" descr="Imagen que contiene Patrón de fondo&#10;&#10;El contenido generado por IA puede ser incorrecto.">
                <a:extLst>
                  <a:ext uri="{FF2B5EF4-FFF2-40B4-BE49-F238E27FC236}">
                    <a16:creationId xmlns:a16="http://schemas.microsoft.com/office/drawing/2014/main" id="{B50F8028-62FE-454F-95E3-B21E264C7681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 l="38371" t="36136" r="21025" b="47499"/>
              <a:stretch/>
            </p:blipFill>
            <p:spPr>
              <a:xfrm>
                <a:off x="-14456795" y="4526015"/>
                <a:ext cx="4953000" cy="11223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8" name="Google Shape;208;p2" descr="Imagen que contiene Logotipo&#10;&#10;Descripción generada automáticamente">
              <a:extLst>
                <a:ext uri="{FF2B5EF4-FFF2-40B4-BE49-F238E27FC236}">
                  <a16:creationId xmlns:a16="http://schemas.microsoft.com/office/drawing/2014/main" id="{6C230928-32DD-4EF8-B740-BD3BAB6AB190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t="33845" b="35467"/>
            <a:stretch/>
          </p:blipFill>
          <p:spPr>
            <a:xfrm>
              <a:off x="9872284" y="6085082"/>
              <a:ext cx="1749038" cy="301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" name="Google Shape;209;p2">
              <a:extLst>
                <a:ext uri="{FF2B5EF4-FFF2-40B4-BE49-F238E27FC236}">
                  <a16:creationId xmlns:a16="http://schemas.microsoft.com/office/drawing/2014/main" id="{31967F39-2EAA-48EC-9A1E-5D2B9699BB94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224146" y="5853086"/>
              <a:ext cx="765890" cy="7658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" name="Google Shape;210;p2" descr="Fundación Miguel Grau">
              <a:extLst>
                <a:ext uri="{FF2B5EF4-FFF2-40B4-BE49-F238E27FC236}">
                  <a16:creationId xmlns:a16="http://schemas.microsoft.com/office/drawing/2014/main" id="{243674EE-435A-443F-B0BB-3B0DB433C9FF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983802" y="5778496"/>
              <a:ext cx="2003345" cy="91507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" name="Google Shape;211;p2">
            <a:extLst>
              <a:ext uri="{FF2B5EF4-FFF2-40B4-BE49-F238E27FC236}">
                <a16:creationId xmlns:a16="http://schemas.microsoft.com/office/drawing/2014/main" id="{530627D5-6F1D-4E83-BD30-155E7B204632}"/>
              </a:ext>
            </a:extLst>
          </p:cNvPr>
          <p:cNvSpPr txBox="1"/>
          <p:nvPr/>
        </p:nvSpPr>
        <p:spPr>
          <a:xfrm>
            <a:off x="1600923" y="137883"/>
            <a:ext cx="2978744" cy="7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750" tIns="34375" rIns="68750" bIns="34375" anchor="ctr" anchorCtr="0">
            <a:noAutofit/>
          </a:bodyPr>
          <a:lstStyle/>
          <a:p>
            <a:pPr marL="12700" marR="0" lvl="0" indent="-31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nter Tight"/>
              <a:buNone/>
            </a:pPr>
            <a:r>
              <a:rPr lang="es-PE" sz="5400" b="1" dirty="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PASO 4</a:t>
            </a:r>
            <a:endParaRPr sz="5400" b="0" i="0" u="none" strike="noStrike" cap="none" dirty="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3" name="Google Shape;213;p2">
            <a:extLst>
              <a:ext uri="{FF2B5EF4-FFF2-40B4-BE49-F238E27FC236}">
                <a16:creationId xmlns:a16="http://schemas.microsoft.com/office/drawing/2014/main" id="{FD09C7F8-0155-42CF-B3A0-72315CE02FCB}"/>
              </a:ext>
            </a:extLst>
          </p:cNvPr>
          <p:cNvSpPr/>
          <p:nvPr/>
        </p:nvSpPr>
        <p:spPr>
          <a:xfrm>
            <a:off x="385564" y="1781504"/>
            <a:ext cx="5116471" cy="3179903"/>
          </a:xfrm>
          <a:prstGeom prst="roundRect">
            <a:avLst>
              <a:gd name="adj" fmla="val 8291"/>
            </a:avLst>
          </a:prstGeom>
          <a:noFill/>
          <a:ln w="25400" cap="flat" cmpd="sng">
            <a:solidFill>
              <a:srgbClr val="AF609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4" name="Google Shape;214;p2">
            <a:extLst>
              <a:ext uri="{FF2B5EF4-FFF2-40B4-BE49-F238E27FC236}">
                <a16:creationId xmlns:a16="http://schemas.microsoft.com/office/drawing/2014/main" id="{D16F8D85-DD25-4159-9958-A04B02D258A1}"/>
              </a:ext>
            </a:extLst>
          </p:cNvPr>
          <p:cNvSpPr txBox="1"/>
          <p:nvPr/>
        </p:nvSpPr>
        <p:spPr>
          <a:xfrm>
            <a:off x="549555" y="2424883"/>
            <a:ext cx="4839163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Estudiante 1: 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"[Nombre del héroe] siempre nos escucha y nos ayuda cuando más lo necesitamos." 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s-MX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Héroe (breve frase): 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"[Mensaje corto del héroe sobre por qué le apasiona lo que hace en el colegio]." </a:t>
            </a:r>
            <a:endParaRPr sz="2000" b="1" i="0" u="none" strike="noStrike" cap="none" dirty="0">
              <a:solidFill>
                <a:schemeClr val="accent2"/>
              </a:solidFill>
              <a:latin typeface="Arial" panose="020B0604020202020204" pitchFamily="34" charset="0"/>
              <a:ea typeface="Inter Tight"/>
              <a:cs typeface="Arial" panose="020B0604020202020204" pitchFamily="34" charset="0"/>
              <a:sym typeface="Inter Tight"/>
            </a:endParaRPr>
          </a:p>
        </p:txBody>
      </p:sp>
      <p:sp>
        <p:nvSpPr>
          <p:cNvPr id="26" name="Google Shape;215;p2">
            <a:extLst>
              <a:ext uri="{FF2B5EF4-FFF2-40B4-BE49-F238E27FC236}">
                <a16:creationId xmlns:a16="http://schemas.microsoft.com/office/drawing/2014/main" id="{3CAC1D21-6912-4CA6-9291-0355F988B545}"/>
              </a:ext>
            </a:extLst>
          </p:cNvPr>
          <p:cNvSpPr txBox="1"/>
          <p:nvPr/>
        </p:nvSpPr>
        <p:spPr>
          <a:xfrm>
            <a:off x="691432" y="1859053"/>
            <a:ext cx="2032020" cy="461624"/>
          </a:xfrm>
          <a:prstGeom prst="rect">
            <a:avLst/>
          </a:prstGeom>
          <a:noFill/>
          <a:ln w="9525" cap="flat" cmpd="sng">
            <a:solidFill>
              <a:srgbClr val="EFEF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</a:pPr>
            <a:r>
              <a:rPr lang="es-PE" sz="2400" b="1" dirty="0">
                <a:solidFill>
                  <a:srgbClr val="DB6BA8"/>
                </a:solidFill>
                <a:latin typeface="Inter Tight"/>
                <a:ea typeface="Inter Tight"/>
                <a:cs typeface="Inter Tight"/>
                <a:sym typeface="Inter Tight"/>
              </a:rPr>
              <a:t>GUION.  </a:t>
            </a:r>
            <a:endParaRPr sz="2400" b="1" i="0" u="none" strike="noStrike" cap="none" dirty="0">
              <a:solidFill>
                <a:srgbClr val="DB6BA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F0860FFD-670E-4F46-8212-CE62510BC4D4}"/>
              </a:ext>
            </a:extLst>
          </p:cNvPr>
          <p:cNvSpPr/>
          <p:nvPr/>
        </p:nvSpPr>
        <p:spPr>
          <a:xfrm>
            <a:off x="646138" y="2002929"/>
            <a:ext cx="194776" cy="205342"/>
          </a:xfrm>
          <a:prstGeom prst="ellipse">
            <a:avLst/>
          </a:prstGeom>
          <a:solidFill>
            <a:srgbClr val="DB6B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2400"/>
          </a:p>
        </p:txBody>
      </p:sp>
      <p:sp>
        <p:nvSpPr>
          <p:cNvPr id="28" name="Google Shape;215;p2">
            <a:extLst>
              <a:ext uri="{FF2B5EF4-FFF2-40B4-BE49-F238E27FC236}">
                <a16:creationId xmlns:a16="http://schemas.microsoft.com/office/drawing/2014/main" id="{A475420B-9DA7-49AF-8D38-ACA6B8174882}"/>
              </a:ext>
            </a:extLst>
          </p:cNvPr>
          <p:cNvSpPr txBox="1"/>
          <p:nvPr/>
        </p:nvSpPr>
        <p:spPr>
          <a:xfrm>
            <a:off x="544657" y="5098070"/>
            <a:ext cx="3613759" cy="461624"/>
          </a:xfrm>
          <a:prstGeom prst="rect">
            <a:avLst/>
          </a:prstGeom>
          <a:noFill/>
          <a:ln w="9525" cap="flat" cmpd="sng">
            <a:solidFill>
              <a:srgbClr val="EFEF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</a:pPr>
            <a:r>
              <a:rPr lang="es-PE" sz="2400" b="1" i="0" u="none" strike="noStrike" cap="none" dirty="0">
                <a:solidFill>
                  <a:srgbClr val="DB6BA8"/>
                </a:solidFill>
                <a:latin typeface="Inter Tight"/>
                <a:ea typeface="Inter Tight"/>
                <a:cs typeface="Inter Tight"/>
                <a:sym typeface="Inter Tight"/>
              </a:rPr>
              <a:t>TIEMPO SUGERIDO. </a:t>
            </a:r>
            <a:endParaRPr sz="2400" b="1" i="0" u="none" strike="noStrike" cap="none" dirty="0">
              <a:solidFill>
                <a:srgbClr val="DB6BA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9" name="Google Shape;213;p2">
            <a:extLst>
              <a:ext uri="{FF2B5EF4-FFF2-40B4-BE49-F238E27FC236}">
                <a16:creationId xmlns:a16="http://schemas.microsoft.com/office/drawing/2014/main" id="{306EE97F-3F21-4EEC-BCAD-E1FF3F2A6E70}"/>
              </a:ext>
            </a:extLst>
          </p:cNvPr>
          <p:cNvSpPr/>
          <p:nvPr/>
        </p:nvSpPr>
        <p:spPr>
          <a:xfrm>
            <a:off x="421384" y="5060181"/>
            <a:ext cx="5035752" cy="876532"/>
          </a:xfrm>
          <a:prstGeom prst="roundRect">
            <a:avLst>
              <a:gd name="adj" fmla="val 8291"/>
            </a:avLst>
          </a:prstGeom>
          <a:noFill/>
          <a:ln w="25400" cap="flat" cmpd="sng">
            <a:solidFill>
              <a:srgbClr val="AF609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0" name="Google Shape;214;p2">
            <a:extLst>
              <a:ext uri="{FF2B5EF4-FFF2-40B4-BE49-F238E27FC236}">
                <a16:creationId xmlns:a16="http://schemas.microsoft.com/office/drawing/2014/main" id="{420DC2FE-A495-4B7C-9713-57EE6DD3F956}"/>
              </a:ext>
            </a:extLst>
          </p:cNvPr>
          <p:cNvSpPr txBox="1"/>
          <p:nvPr/>
        </p:nvSpPr>
        <p:spPr>
          <a:xfrm>
            <a:off x="840914" y="5444097"/>
            <a:ext cx="273586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 dirty="0">
                <a:latin typeface="Arial" panose="020B0604020202020204" pitchFamily="34" charset="0"/>
                <a:ea typeface="Inter Tight"/>
                <a:cs typeface="Arial" panose="020B0604020202020204" pitchFamily="34" charset="0"/>
                <a:sym typeface="Inter Tight"/>
              </a:rPr>
              <a:t>1</a:t>
            </a:r>
            <a:r>
              <a:rPr lang="es-PE" sz="2400" i="0" u="none" strike="noStrike" cap="none" dirty="0">
                <a:latin typeface="Arial" panose="020B0604020202020204" pitchFamily="34" charset="0"/>
                <a:ea typeface="Inter Tight"/>
                <a:cs typeface="Arial" panose="020B0604020202020204" pitchFamily="34" charset="0"/>
                <a:sym typeface="Inter Tight"/>
              </a:rPr>
              <a:t>:30 - 2:10 </a:t>
            </a:r>
            <a:r>
              <a:rPr lang="es-PE" sz="2400" i="0" u="none" strike="noStrike" cap="none" dirty="0" err="1">
                <a:latin typeface="Arial" panose="020B0604020202020204" pitchFamily="34" charset="0"/>
                <a:ea typeface="Inter Tight"/>
                <a:cs typeface="Arial" panose="020B0604020202020204" pitchFamily="34" charset="0"/>
                <a:sym typeface="Inter Tight"/>
              </a:rPr>
              <a:t>Seg</a:t>
            </a:r>
            <a:r>
              <a:rPr lang="es-PE" sz="2400" i="0" u="none" strike="noStrike" cap="none" dirty="0">
                <a:latin typeface="Arial" panose="020B0604020202020204" pitchFamily="34" charset="0"/>
                <a:ea typeface="Inter Tight"/>
                <a:cs typeface="Arial" panose="020B0604020202020204" pitchFamily="34" charset="0"/>
                <a:sym typeface="Inter Tight"/>
              </a:rPr>
              <a:t>. </a:t>
            </a:r>
            <a:endParaRPr sz="2400" i="0" u="none" strike="noStrike" cap="none" dirty="0">
              <a:latin typeface="Arial" panose="020B0604020202020204" pitchFamily="34" charset="0"/>
              <a:ea typeface="Inter Tight"/>
              <a:cs typeface="Arial" panose="020B0604020202020204" pitchFamily="34" charset="0"/>
              <a:sym typeface="Inter Tight"/>
            </a:endParaRPr>
          </a:p>
        </p:txBody>
      </p:sp>
      <p:sp>
        <p:nvSpPr>
          <p:cNvPr id="38" name="Google Shape;215;p2">
            <a:extLst>
              <a:ext uri="{FF2B5EF4-FFF2-40B4-BE49-F238E27FC236}">
                <a16:creationId xmlns:a16="http://schemas.microsoft.com/office/drawing/2014/main" id="{13CAE817-1DC4-4AD6-91FB-2DC7F9420DA4}"/>
              </a:ext>
            </a:extLst>
          </p:cNvPr>
          <p:cNvSpPr txBox="1"/>
          <p:nvPr/>
        </p:nvSpPr>
        <p:spPr>
          <a:xfrm>
            <a:off x="6084922" y="732846"/>
            <a:ext cx="5741600" cy="830956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</a:pP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Tomas emocionales, sonrisas o un abrazo/saludo entre el equipo y el héroe. </a:t>
            </a:r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471B9465-CD61-4CC3-995B-A91A8248D43A}"/>
              </a:ext>
            </a:extLst>
          </p:cNvPr>
          <p:cNvSpPr/>
          <p:nvPr/>
        </p:nvSpPr>
        <p:spPr>
          <a:xfrm>
            <a:off x="604523" y="5238755"/>
            <a:ext cx="194776" cy="205342"/>
          </a:xfrm>
          <a:prstGeom prst="ellipse">
            <a:avLst/>
          </a:prstGeom>
          <a:solidFill>
            <a:srgbClr val="DB6B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2400" dirty="0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EE0B2F48-22FC-4997-87C9-E7A6A8BEEB5A}"/>
              </a:ext>
            </a:extLst>
          </p:cNvPr>
          <p:cNvSpPr txBox="1"/>
          <p:nvPr/>
        </p:nvSpPr>
        <p:spPr>
          <a:xfrm>
            <a:off x="6637261" y="5222041"/>
            <a:ext cx="5678012" cy="25391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MX" sz="1050" i="1" dirty="0"/>
              <a:t>PLANO: </a:t>
            </a:r>
            <a:r>
              <a:rPr lang="es-MX" sz="1050" dirty="0"/>
              <a:t>Primer plano de 1 o 2 compañeros o un profesor respondiendo brevemente. </a:t>
            </a:r>
            <a:endParaRPr lang="es-PE" sz="1600" i="1" dirty="0"/>
          </a:p>
        </p:txBody>
      </p:sp>
      <p:sp>
        <p:nvSpPr>
          <p:cNvPr id="41" name="AutoShape 2" descr="Imagen generada: Amigos en el patio del colegio">
            <a:extLst>
              <a:ext uri="{FF2B5EF4-FFF2-40B4-BE49-F238E27FC236}">
                <a16:creationId xmlns:a16="http://schemas.microsoft.com/office/drawing/2014/main" id="{E34E17D2-69B2-4B95-8B2E-573A9BBC32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5" name="Google Shape;213;p2">
            <a:extLst>
              <a:ext uri="{FF2B5EF4-FFF2-40B4-BE49-F238E27FC236}">
                <a16:creationId xmlns:a16="http://schemas.microsoft.com/office/drawing/2014/main" id="{4274F3D2-2D90-491D-B3C5-6A7A6C6F7F43}"/>
              </a:ext>
            </a:extLst>
          </p:cNvPr>
          <p:cNvSpPr/>
          <p:nvPr/>
        </p:nvSpPr>
        <p:spPr>
          <a:xfrm>
            <a:off x="6045023" y="220485"/>
            <a:ext cx="5937150" cy="1479559"/>
          </a:xfrm>
          <a:prstGeom prst="roundRect">
            <a:avLst>
              <a:gd name="adj" fmla="val 8291"/>
            </a:avLst>
          </a:prstGeom>
          <a:noFill/>
          <a:ln w="25400" cap="flat" cmpd="sng">
            <a:solidFill>
              <a:srgbClr val="AF609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53" name="Google Shape;215;p2">
            <a:extLst>
              <a:ext uri="{FF2B5EF4-FFF2-40B4-BE49-F238E27FC236}">
                <a16:creationId xmlns:a16="http://schemas.microsoft.com/office/drawing/2014/main" id="{9E8AD6C5-DE78-4D9C-BF0A-C534054110C3}"/>
              </a:ext>
            </a:extLst>
          </p:cNvPr>
          <p:cNvSpPr txBox="1"/>
          <p:nvPr/>
        </p:nvSpPr>
        <p:spPr>
          <a:xfrm>
            <a:off x="5889783" y="277629"/>
            <a:ext cx="2272764" cy="461624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</a:pPr>
            <a:r>
              <a:rPr lang="es-PE" sz="2400" b="1" i="0" u="none" strike="noStrike" cap="none" dirty="0">
                <a:solidFill>
                  <a:srgbClr val="DB6BA8"/>
                </a:solidFill>
                <a:latin typeface="Inter Tight"/>
                <a:ea typeface="Inter Tight"/>
                <a:cs typeface="Inter Tight"/>
                <a:sym typeface="Inter Tight"/>
              </a:rPr>
              <a:t>VISUAL. </a:t>
            </a:r>
            <a:endParaRPr sz="2400" b="1" i="0" u="none" strike="noStrike" cap="none" dirty="0">
              <a:solidFill>
                <a:srgbClr val="DB6BA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26635728-310D-40BF-8553-3020C12D4A7E}"/>
              </a:ext>
            </a:extLst>
          </p:cNvPr>
          <p:cNvSpPr/>
          <p:nvPr/>
        </p:nvSpPr>
        <p:spPr>
          <a:xfrm>
            <a:off x="6163465" y="404665"/>
            <a:ext cx="194776" cy="205342"/>
          </a:xfrm>
          <a:prstGeom prst="ellipse">
            <a:avLst/>
          </a:prstGeom>
          <a:solidFill>
            <a:srgbClr val="DB6B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2400" dirty="0"/>
          </a:p>
        </p:txBody>
      </p: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9BB2197B-3D2E-4994-B48C-1A14EAA4FD91}"/>
              </a:ext>
            </a:extLst>
          </p:cNvPr>
          <p:cNvCxnSpPr>
            <a:cxnSpLocks/>
          </p:cNvCxnSpPr>
          <p:nvPr/>
        </p:nvCxnSpPr>
        <p:spPr>
          <a:xfrm>
            <a:off x="5716870" y="5636"/>
            <a:ext cx="0" cy="71213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Flecha: a la derecha 56">
            <a:extLst>
              <a:ext uri="{FF2B5EF4-FFF2-40B4-BE49-F238E27FC236}">
                <a16:creationId xmlns:a16="http://schemas.microsoft.com/office/drawing/2014/main" id="{997FD20B-4BA5-4D28-A279-7718037E4E92}"/>
              </a:ext>
            </a:extLst>
          </p:cNvPr>
          <p:cNvSpPr/>
          <p:nvPr/>
        </p:nvSpPr>
        <p:spPr>
          <a:xfrm>
            <a:off x="269209" y="257476"/>
            <a:ext cx="1058120" cy="505302"/>
          </a:xfrm>
          <a:prstGeom prst="rightArrow">
            <a:avLst/>
          </a:prstGeom>
          <a:solidFill>
            <a:srgbClr val="DB6B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2" name="Google Shape;211;p2">
            <a:extLst>
              <a:ext uri="{FF2B5EF4-FFF2-40B4-BE49-F238E27FC236}">
                <a16:creationId xmlns:a16="http://schemas.microsoft.com/office/drawing/2014/main" id="{E4B08DAE-16EC-4FFB-825F-0CAC2642F38F}"/>
              </a:ext>
            </a:extLst>
          </p:cNvPr>
          <p:cNvSpPr txBox="1"/>
          <p:nvPr/>
        </p:nvSpPr>
        <p:spPr>
          <a:xfrm>
            <a:off x="79202" y="940800"/>
            <a:ext cx="5880269" cy="714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750" tIns="34375" rIns="68750" bIns="34375" anchor="ctr" anchorCtr="0">
            <a:noAutofit/>
          </a:bodyPr>
          <a:lstStyle/>
          <a:p>
            <a:pPr marL="12700" marR="0" lvl="0" indent="-31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nter Tight"/>
              <a:buNone/>
            </a:pPr>
            <a:r>
              <a:rPr lang="es-PE" sz="2800" b="1" dirty="0">
                <a:latin typeface="Arial" panose="020B0604020202020204" pitchFamily="34" charset="0"/>
                <a:cs typeface="Arial" panose="020B0604020202020204" pitchFamily="34" charset="0"/>
              </a:rPr>
              <a:t>Testimonios Cortos (El Impacto) </a:t>
            </a:r>
            <a:endParaRPr sz="2800" b="1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Inter Tight"/>
              <a:cs typeface="Arial" panose="020B0604020202020204" pitchFamily="34" charset="0"/>
              <a:sym typeface="Inter Tight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D9A2F5C-EEDC-488F-A6DE-C47A0A6062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270" y="1834514"/>
            <a:ext cx="5311173" cy="341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798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204;p2">
            <a:extLst>
              <a:ext uri="{FF2B5EF4-FFF2-40B4-BE49-F238E27FC236}">
                <a16:creationId xmlns:a16="http://schemas.microsoft.com/office/drawing/2014/main" id="{81072CB6-3840-4D82-8AC8-B839AE0A0225}"/>
              </a:ext>
            </a:extLst>
          </p:cNvPr>
          <p:cNvGrpSpPr/>
          <p:nvPr/>
        </p:nvGrpSpPr>
        <p:grpSpPr>
          <a:xfrm>
            <a:off x="-6350" y="-209722"/>
            <a:ext cx="12198350" cy="7125992"/>
            <a:chOff x="-6350" y="0"/>
            <a:chExt cx="12198350" cy="6858000"/>
          </a:xfrm>
        </p:grpSpPr>
        <p:grpSp>
          <p:nvGrpSpPr>
            <p:cNvPr id="47" name="Google Shape;205;p2">
              <a:extLst>
                <a:ext uri="{FF2B5EF4-FFF2-40B4-BE49-F238E27FC236}">
                  <a16:creationId xmlns:a16="http://schemas.microsoft.com/office/drawing/2014/main" id="{15962152-0FAB-488F-B1DA-5F3E546C3EB4}"/>
                </a:ext>
              </a:extLst>
            </p:cNvPr>
            <p:cNvGrpSpPr/>
            <p:nvPr/>
          </p:nvGrpSpPr>
          <p:grpSpPr>
            <a:xfrm>
              <a:off x="-6350" y="0"/>
              <a:ext cx="12198350" cy="6858000"/>
              <a:chOff x="-21293364" y="-880741"/>
              <a:chExt cx="12198350" cy="6858000"/>
            </a:xfrm>
          </p:grpSpPr>
          <p:pic>
            <p:nvPicPr>
              <p:cNvPr id="51" name="Google Shape;206;p2" descr="Imagen que contiene Patrón de fondo&#10;&#10;El contenido generado por IA puede ser incorrecto.">
                <a:extLst>
                  <a:ext uri="{FF2B5EF4-FFF2-40B4-BE49-F238E27FC236}">
                    <a16:creationId xmlns:a16="http://schemas.microsoft.com/office/drawing/2014/main" id="{AD809C53-92C3-48C5-9B97-2D341193152D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-21293364" y="-880741"/>
                <a:ext cx="12198350" cy="6858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2" name="Google Shape;207;p2" descr="Imagen que contiene Patrón de fondo&#10;&#10;El contenido generado por IA puede ser incorrecto.">
                <a:extLst>
                  <a:ext uri="{FF2B5EF4-FFF2-40B4-BE49-F238E27FC236}">
                    <a16:creationId xmlns:a16="http://schemas.microsoft.com/office/drawing/2014/main" id="{B50F8028-62FE-454F-95E3-B21E264C7681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 l="38371" t="36136" r="21025" b="47499"/>
              <a:stretch/>
            </p:blipFill>
            <p:spPr>
              <a:xfrm>
                <a:off x="-14456795" y="4526015"/>
                <a:ext cx="4953000" cy="11223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8" name="Google Shape;208;p2" descr="Imagen que contiene Logotipo&#10;&#10;Descripción generada automáticamente">
              <a:extLst>
                <a:ext uri="{FF2B5EF4-FFF2-40B4-BE49-F238E27FC236}">
                  <a16:creationId xmlns:a16="http://schemas.microsoft.com/office/drawing/2014/main" id="{6C230928-32DD-4EF8-B740-BD3BAB6AB190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t="33845" b="35467"/>
            <a:stretch/>
          </p:blipFill>
          <p:spPr>
            <a:xfrm>
              <a:off x="9872284" y="6085082"/>
              <a:ext cx="1749038" cy="301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" name="Google Shape;209;p2">
              <a:extLst>
                <a:ext uri="{FF2B5EF4-FFF2-40B4-BE49-F238E27FC236}">
                  <a16:creationId xmlns:a16="http://schemas.microsoft.com/office/drawing/2014/main" id="{31967F39-2EAA-48EC-9A1E-5D2B9699BB94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224146" y="5853086"/>
              <a:ext cx="765890" cy="7658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" name="Google Shape;210;p2" descr="Fundación Miguel Grau">
              <a:extLst>
                <a:ext uri="{FF2B5EF4-FFF2-40B4-BE49-F238E27FC236}">
                  <a16:creationId xmlns:a16="http://schemas.microsoft.com/office/drawing/2014/main" id="{243674EE-435A-443F-B0BB-3B0DB433C9FF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983802" y="5778496"/>
              <a:ext cx="2003345" cy="91507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" name="Google Shape;211;p2">
            <a:extLst>
              <a:ext uri="{FF2B5EF4-FFF2-40B4-BE49-F238E27FC236}">
                <a16:creationId xmlns:a16="http://schemas.microsoft.com/office/drawing/2014/main" id="{530627D5-6F1D-4E83-BD30-155E7B204632}"/>
              </a:ext>
            </a:extLst>
          </p:cNvPr>
          <p:cNvSpPr txBox="1"/>
          <p:nvPr/>
        </p:nvSpPr>
        <p:spPr>
          <a:xfrm>
            <a:off x="1600923" y="137883"/>
            <a:ext cx="2978744" cy="7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750" tIns="34375" rIns="68750" bIns="34375" anchor="ctr" anchorCtr="0">
            <a:noAutofit/>
          </a:bodyPr>
          <a:lstStyle/>
          <a:p>
            <a:pPr marL="12700" marR="0" lvl="0" indent="-31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nter Tight"/>
              <a:buNone/>
            </a:pPr>
            <a:r>
              <a:rPr lang="es-PE" sz="5400" b="1" dirty="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PASO 5</a:t>
            </a:r>
            <a:endParaRPr sz="5400" b="0" i="0" u="none" strike="noStrike" cap="none" dirty="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3" name="Google Shape;213;p2">
            <a:extLst>
              <a:ext uri="{FF2B5EF4-FFF2-40B4-BE49-F238E27FC236}">
                <a16:creationId xmlns:a16="http://schemas.microsoft.com/office/drawing/2014/main" id="{FD09C7F8-0155-42CF-B3A0-72315CE02FCB}"/>
              </a:ext>
            </a:extLst>
          </p:cNvPr>
          <p:cNvSpPr/>
          <p:nvPr/>
        </p:nvSpPr>
        <p:spPr>
          <a:xfrm>
            <a:off x="385564" y="1781504"/>
            <a:ext cx="5116471" cy="3179903"/>
          </a:xfrm>
          <a:prstGeom prst="roundRect">
            <a:avLst>
              <a:gd name="adj" fmla="val 8291"/>
            </a:avLst>
          </a:prstGeom>
          <a:noFill/>
          <a:ln w="25400" cap="flat" cmpd="sng">
            <a:solidFill>
              <a:srgbClr val="AF609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6" name="Google Shape;215;p2">
            <a:extLst>
              <a:ext uri="{FF2B5EF4-FFF2-40B4-BE49-F238E27FC236}">
                <a16:creationId xmlns:a16="http://schemas.microsoft.com/office/drawing/2014/main" id="{3CAC1D21-6912-4CA6-9291-0355F988B545}"/>
              </a:ext>
            </a:extLst>
          </p:cNvPr>
          <p:cNvSpPr txBox="1"/>
          <p:nvPr/>
        </p:nvSpPr>
        <p:spPr>
          <a:xfrm>
            <a:off x="680347" y="1822167"/>
            <a:ext cx="2032020" cy="461624"/>
          </a:xfrm>
          <a:prstGeom prst="rect">
            <a:avLst/>
          </a:prstGeom>
          <a:noFill/>
          <a:ln w="9525" cap="flat" cmpd="sng">
            <a:solidFill>
              <a:srgbClr val="EFEF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</a:pPr>
            <a:r>
              <a:rPr lang="es-PE" sz="2400" b="1" dirty="0">
                <a:solidFill>
                  <a:srgbClr val="DB6BA8"/>
                </a:solidFill>
                <a:latin typeface="Inter Tight"/>
                <a:ea typeface="Inter Tight"/>
                <a:cs typeface="Inter Tight"/>
                <a:sym typeface="Inter Tight"/>
              </a:rPr>
              <a:t>GUION. 2 </a:t>
            </a:r>
            <a:endParaRPr sz="2400" b="1" i="0" u="none" strike="noStrike" cap="none" dirty="0">
              <a:solidFill>
                <a:srgbClr val="DB6BA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F0860FFD-670E-4F46-8212-CE62510BC4D4}"/>
              </a:ext>
            </a:extLst>
          </p:cNvPr>
          <p:cNvSpPr/>
          <p:nvPr/>
        </p:nvSpPr>
        <p:spPr>
          <a:xfrm>
            <a:off x="646138" y="1945572"/>
            <a:ext cx="194776" cy="205342"/>
          </a:xfrm>
          <a:prstGeom prst="ellipse">
            <a:avLst/>
          </a:prstGeom>
          <a:solidFill>
            <a:srgbClr val="DB6B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2400"/>
          </a:p>
        </p:txBody>
      </p:sp>
      <p:sp>
        <p:nvSpPr>
          <p:cNvPr id="28" name="Google Shape;215;p2">
            <a:extLst>
              <a:ext uri="{FF2B5EF4-FFF2-40B4-BE49-F238E27FC236}">
                <a16:creationId xmlns:a16="http://schemas.microsoft.com/office/drawing/2014/main" id="{A475420B-9DA7-49AF-8D38-ACA6B8174882}"/>
              </a:ext>
            </a:extLst>
          </p:cNvPr>
          <p:cNvSpPr txBox="1"/>
          <p:nvPr/>
        </p:nvSpPr>
        <p:spPr>
          <a:xfrm>
            <a:off x="544657" y="5098070"/>
            <a:ext cx="3613759" cy="461624"/>
          </a:xfrm>
          <a:prstGeom prst="rect">
            <a:avLst/>
          </a:prstGeom>
          <a:noFill/>
          <a:ln w="9525" cap="flat" cmpd="sng">
            <a:solidFill>
              <a:srgbClr val="EFEF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</a:pPr>
            <a:r>
              <a:rPr lang="es-PE" sz="2400" b="1" i="0" u="none" strike="noStrike" cap="none" dirty="0">
                <a:solidFill>
                  <a:srgbClr val="DB6BA8"/>
                </a:solidFill>
                <a:latin typeface="Inter Tight"/>
                <a:ea typeface="Inter Tight"/>
                <a:cs typeface="Inter Tight"/>
                <a:sym typeface="Inter Tight"/>
              </a:rPr>
              <a:t>TIEMPO SUGERIDO. </a:t>
            </a:r>
            <a:endParaRPr sz="2400" b="1" i="0" u="none" strike="noStrike" cap="none" dirty="0">
              <a:solidFill>
                <a:srgbClr val="DB6BA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9" name="Google Shape;213;p2">
            <a:extLst>
              <a:ext uri="{FF2B5EF4-FFF2-40B4-BE49-F238E27FC236}">
                <a16:creationId xmlns:a16="http://schemas.microsoft.com/office/drawing/2014/main" id="{306EE97F-3F21-4EEC-BCAD-E1FF3F2A6E70}"/>
              </a:ext>
            </a:extLst>
          </p:cNvPr>
          <p:cNvSpPr/>
          <p:nvPr/>
        </p:nvSpPr>
        <p:spPr>
          <a:xfrm>
            <a:off x="421384" y="5060181"/>
            <a:ext cx="5035752" cy="876532"/>
          </a:xfrm>
          <a:prstGeom prst="roundRect">
            <a:avLst>
              <a:gd name="adj" fmla="val 8291"/>
            </a:avLst>
          </a:prstGeom>
          <a:noFill/>
          <a:ln w="25400" cap="flat" cmpd="sng">
            <a:solidFill>
              <a:srgbClr val="AF609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0" name="Google Shape;214;p2">
            <a:extLst>
              <a:ext uri="{FF2B5EF4-FFF2-40B4-BE49-F238E27FC236}">
                <a16:creationId xmlns:a16="http://schemas.microsoft.com/office/drawing/2014/main" id="{420DC2FE-A495-4B7C-9713-57EE6DD3F956}"/>
              </a:ext>
            </a:extLst>
          </p:cNvPr>
          <p:cNvSpPr txBox="1"/>
          <p:nvPr/>
        </p:nvSpPr>
        <p:spPr>
          <a:xfrm>
            <a:off x="840914" y="5444097"/>
            <a:ext cx="273586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 i="0" u="none" strike="noStrike" cap="none" dirty="0">
                <a:latin typeface="Arial" panose="020B0604020202020204" pitchFamily="34" charset="0"/>
                <a:ea typeface="Inter Tight"/>
                <a:cs typeface="Arial" panose="020B0604020202020204" pitchFamily="34" charset="0"/>
                <a:sym typeface="Inter Tight"/>
              </a:rPr>
              <a:t>2:10 - 2:30 </a:t>
            </a:r>
            <a:r>
              <a:rPr lang="es-PE" sz="2400" i="0" u="none" strike="noStrike" cap="none" dirty="0" err="1">
                <a:latin typeface="Arial" panose="020B0604020202020204" pitchFamily="34" charset="0"/>
                <a:ea typeface="Inter Tight"/>
                <a:cs typeface="Arial" panose="020B0604020202020204" pitchFamily="34" charset="0"/>
                <a:sym typeface="Inter Tight"/>
              </a:rPr>
              <a:t>Seg</a:t>
            </a:r>
            <a:r>
              <a:rPr lang="es-PE" sz="2400" i="0" u="none" strike="noStrike" cap="none" dirty="0">
                <a:latin typeface="Arial" panose="020B0604020202020204" pitchFamily="34" charset="0"/>
                <a:ea typeface="Inter Tight"/>
                <a:cs typeface="Arial" panose="020B0604020202020204" pitchFamily="34" charset="0"/>
                <a:sym typeface="Inter Tight"/>
              </a:rPr>
              <a:t>. </a:t>
            </a:r>
            <a:endParaRPr sz="2400" i="0" u="none" strike="noStrike" cap="none" dirty="0">
              <a:latin typeface="Arial" panose="020B0604020202020204" pitchFamily="34" charset="0"/>
              <a:ea typeface="Inter Tight"/>
              <a:cs typeface="Arial" panose="020B0604020202020204" pitchFamily="34" charset="0"/>
              <a:sym typeface="Inter Tight"/>
            </a:endParaRPr>
          </a:p>
        </p:txBody>
      </p:sp>
      <p:sp>
        <p:nvSpPr>
          <p:cNvPr id="38" name="Google Shape;215;p2">
            <a:extLst>
              <a:ext uri="{FF2B5EF4-FFF2-40B4-BE49-F238E27FC236}">
                <a16:creationId xmlns:a16="http://schemas.microsoft.com/office/drawing/2014/main" id="{13CAE817-1DC4-4AD6-91FB-2DC7F9420DA4}"/>
              </a:ext>
            </a:extLst>
          </p:cNvPr>
          <p:cNvSpPr txBox="1"/>
          <p:nvPr/>
        </p:nvSpPr>
        <p:spPr>
          <a:xfrm>
            <a:off x="6041619" y="475373"/>
            <a:ext cx="5616688" cy="1200288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</a:pP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Logotipos o texto final indicando la postulación a www.miescuelatieneunheroe.com.pe. </a:t>
            </a:r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471B9465-CD61-4CC3-995B-A91A8248D43A}"/>
              </a:ext>
            </a:extLst>
          </p:cNvPr>
          <p:cNvSpPr/>
          <p:nvPr/>
        </p:nvSpPr>
        <p:spPr>
          <a:xfrm>
            <a:off x="604523" y="5238755"/>
            <a:ext cx="194776" cy="205342"/>
          </a:xfrm>
          <a:prstGeom prst="ellipse">
            <a:avLst/>
          </a:prstGeom>
          <a:solidFill>
            <a:srgbClr val="DB6B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2400" dirty="0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EE0B2F48-22FC-4997-87C9-E7A6A8BEEB5A}"/>
              </a:ext>
            </a:extLst>
          </p:cNvPr>
          <p:cNvSpPr txBox="1"/>
          <p:nvPr/>
        </p:nvSpPr>
        <p:spPr>
          <a:xfrm>
            <a:off x="6704439" y="5305778"/>
            <a:ext cx="5678012" cy="25391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MX" sz="1050" i="1" dirty="0"/>
              <a:t>PLANO: </a:t>
            </a:r>
            <a:r>
              <a:rPr lang="es-MX" sz="1050" dirty="0"/>
              <a:t>Plano general con todo el equipo reunido junto al héroe escolar. </a:t>
            </a:r>
            <a:endParaRPr lang="es-PE" sz="1600" i="1" dirty="0"/>
          </a:p>
        </p:txBody>
      </p:sp>
      <p:sp>
        <p:nvSpPr>
          <p:cNvPr id="41" name="AutoShape 2" descr="Imagen generada: Amigos en el patio del colegio">
            <a:extLst>
              <a:ext uri="{FF2B5EF4-FFF2-40B4-BE49-F238E27FC236}">
                <a16:creationId xmlns:a16="http://schemas.microsoft.com/office/drawing/2014/main" id="{E34E17D2-69B2-4B95-8B2E-573A9BBC32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5" name="Google Shape;213;p2">
            <a:extLst>
              <a:ext uri="{FF2B5EF4-FFF2-40B4-BE49-F238E27FC236}">
                <a16:creationId xmlns:a16="http://schemas.microsoft.com/office/drawing/2014/main" id="{4274F3D2-2D90-491D-B3C5-6A7A6C6F7F43}"/>
              </a:ext>
            </a:extLst>
          </p:cNvPr>
          <p:cNvSpPr/>
          <p:nvPr/>
        </p:nvSpPr>
        <p:spPr>
          <a:xfrm>
            <a:off x="5817938" y="-1"/>
            <a:ext cx="6164235" cy="1700045"/>
          </a:xfrm>
          <a:prstGeom prst="roundRect">
            <a:avLst>
              <a:gd name="adj" fmla="val 8291"/>
            </a:avLst>
          </a:prstGeom>
          <a:noFill/>
          <a:ln w="25400" cap="flat" cmpd="sng">
            <a:solidFill>
              <a:srgbClr val="AF609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53" name="Google Shape;215;p2">
            <a:extLst>
              <a:ext uri="{FF2B5EF4-FFF2-40B4-BE49-F238E27FC236}">
                <a16:creationId xmlns:a16="http://schemas.microsoft.com/office/drawing/2014/main" id="{9E8AD6C5-DE78-4D9C-BF0A-C534054110C3}"/>
              </a:ext>
            </a:extLst>
          </p:cNvPr>
          <p:cNvSpPr txBox="1"/>
          <p:nvPr/>
        </p:nvSpPr>
        <p:spPr>
          <a:xfrm>
            <a:off x="5877323" y="17552"/>
            <a:ext cx="2272764" cy="461624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</a:pPr>
            <a:r>
              <a:rPr lang="es-PE" sz="2400" b="1" i="0" u="none" strike="noStrike" cap="none" dirty="0">
                <a:solidFill>
                  <a:srgbClr val="DB6BA8"/>
                </a:solidFill>
                <a:latin typeface="Inter Tight"/>
                <a:ea typeface="Inter Tight"/>
                <a:cs typeface="Inter Tight"/>
                <a:sym typeface="Inter Tight"/>
              </a:rPr>
              <a:t>VISUAL. </a:t>
            </a:r>
            <a:endParaRPr sz="2400" b="1" i="0" u="none" strike="noStrike" cap="none" dirty="0">
              <a:solidFill>
                <a:srgbClr val="DB6BA8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26635728-310D-40BF-8553-3020C12D4A7E}"/>
              </a:ext>
            </a:extLst>
          </p:cNvPr>
          <p:cNvSpPr/>
          <p:nvPr/>
        </p:nvSpPr>
        <p:spPr>
          <a:xfrm>
            <a:off x="6059853" y="154805"/>
            <a:ext cx="194776" cy="205342"/>
          </a:xfrm>
          <a:prstGeom prst="ellipse">
            <a:avLst/>
          </a:prstGeom>
          <a:solidFill>
            <a:srgbClr val="DB6B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2400" dirty="0"/>
          </a:p>
        </p:txBody>
      </p: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9BB2197B-3D2E-4994-B48C-1A14EAA4FD91}"/>
              </a:ext>
            </a:extLst>
          </p:cNvPr>
          <p:cNvCxnSpPr>
            <a:cxnSpLocks/>
          </p:cNvCxnSpPr>
          <p:nvPr/>
        </p:nvCxnSpPr>
        <p:spPr>
          <a:xfrm>
            <a:off x="5692486" y="-133522"/>
            <a:ext cx="0" cy="71213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Flecha: a la derecha 56">
            <a:extLst>
              <a:ext uri="{FF2B5EF4-FFF2-40B4-BE49-F238E27FC236}">
                <a16:creationId xmlns:a16="http://schemas.microsoft.com/office/drawing/2014/main" id="{997FD20B-4BA5-4D28-A279-7718037E4E92}"/>
              </a:ext>
            </a:extLst>
          </p:cNvPr>
          <p:cNvSpPr/>
          <p:nvPr/>
        </p:nvSpPr>
        <p:spPr>
          <a:xfrm>
            <a:off x="269209" y="257476"/>
            <a:ext cx="1058120" cy="505302"/>
          </a:xfrm>
          <a:prstGeom prst="rightArrow">
            <a:avLst/>
          </a:prstGeom>
          <a:solidFill>
            <a:srgbClr val="DB6B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2" name="Google Shape;211;p2">
            <a:extLst>
              <a:ext uri="{FF2B5EF4-FFF2-40B4-BE49-F238E27FC236}">
                <a16:creationId xmlns:a16="http://schemas.microsoft.com/office/drawing/2014/main" id="{E4B08DAE-16EC-4FFB-825F-0CAC2642F38F}"/>
              </a:ext>
            </a:extLst>
          </p:cNvPr>
          <p:cNvSpPr txBox="1"/>
          <p:nvPr/>
        </p:nvSpPr>
        <p:spPr>
          <a:xfrm>
            <a:off x="79202" y="940800"/>
            <a:ext cx="5880269" cy="714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750" tIns="34375" rIns="68750" bIns="34375" anchor="ctr" anchorCtr="0">
            <a:noAutofit/>
          </a:bodyPr>
          <a:lstStyle/>
          <a:p>
            <a:pPr marL="12700" marR="0" lvl="0" indent="-31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nter Tight"/>
              <a:buNone/>
            </a:pPr>
            <a:r>
              <a:rPr lang="es-PE" sz="2800" b="1" dirty="0">
                <a:latin typeface="Arial" panose="020B0604020202020204" pitchFamily="34" charset="0"/>
                <a:cs typeface="Arial" panose="020B0604020202020204" pitchFamily="34" charset="0"/>
              </a:rPr>
              <a:t>Testimonios Cortos (El Impacto) </a:t>
            </a:r>
            <a:endParaRPr sz="2800" b="1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Inter Tight"/>
              <a:cs typeface="Arial" panose="020B0604020202020204" pitchFamily="34" charset="0"/>
              <a:sym typeface="Inter Tight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B61126-DCE9-4224-A51D-47446491C0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472" y="1964276"/>
            <a:ext cx="5923958" cy="3328464"/>
          </a:xfrm>
          <a:prstGeom prst="rect">
            <a:avLst/>
          </a:prstGeom>
        </p:spPr>
      </p:pic>
      <p:sp>
        <p:nvSpPr>
          <p:cNvPr id="31" name="Google Shape;214;p2">
            <a:extLst>
              <a:ext uri="{FF2B5EF4-FFF2-40B4-BE49-F238E27FC236}">
                <a16:creationId xmlns:a16="http://schemas.microsoft.com/office/drawing/2014/main" id="{363B92F5-9143-4950-9416-A4422AA9C6BE}"/>
              </a:ext>
            </a:extLst>
          </p:cNvPr>
          <p:cNvSpPr txBox="1"/>
          <p:nvPr/>
        </p:nvSpPr>
        <p:spPr>
          <a:xfrm>
            <a:off x="906468" y="6027515"/>
            <a:ext cx="420856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¡NO OLVIDAR!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Muéstranos qué espacio de tu colegio te gustaría mejorar o qué harías con el premio para tu colegio.</a:t>
            </a:r>
          </a:p>
        </p:txBody>
      </p:sp>
      <p:sp>
        <p:nvSpPr>
          <p:cNvPr id="33" name="Google Shape;214;p2">
            <a:extLst>
              <a:ext uri="{FF2B5EF4-FFF2-40B4-BE49-F238E27FC236}">
                <a16:creationId xmlns:a16="http://schemas.microsoft.com/office/drawing/2014/main" id="{916FD72F-3111-48EE-9704-5FACC758F5BC}"/>
              </a:ext>
            </a:extLst>
          </p:cNvPr>
          <p:cNvSpPr txBox="1"/>
          <p:nvPr/>
        </p:nvSpPr>
        <p:spPr>
          <a:xfrm>
            <a:off x="687970" y="2436191"/>
            <a:ext cx="4839163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"¡Por sus acciones y valores, [Nombre del Héroe] es el héroe de nuestro cole y un orgullo para todos! ¡Gracias por inspirarnos!"</a:t>
            </a:r>
            <a:endParaRPr sz="2800" b="1" i="0" u="none" strike="noStrike" cap="none" dirty="0">
              <a:solidFill>
                <a:schemeClr val="accent2"/>
              </a:solidFill>
              <a:latin typeface="Arial" panose="020B0604020202020204" pitchFamily="34" charset="0"/>
              <a:ea typeface="Inter Tight"/>
              <a:cs typeface="Arial" panose="020B0604020202020204" pitchFamily="34" charset="0"/>
              <a:sym typeface="Inter Tight"/>
            </a:endParaRPr>
          </a:p>
        </p:txBody>
      </p:sp>
      <p:pic>
        <p:nvPicPr>
          <p:cNvPr id="1027" name="Picture 3" descr="emergencia rojo alarma icono, lámpara firmar, atención, precaución,  urgencia lámpara Faro, advertencia bulbo, alerta aislado en blanco  antecedentes símbolo plano ilustración. 48229447 Vector en Vecteezy">
            <a:extLst>
              <a:ext uri="{FF2B5EF4-FFF2-40B4-BE49-F238E27FC236}">
                <a16:creationId xmlns:a16="http://schemas.microsoft.com/office/drawing/2014/main" id="{4DFC399A-859E-4616-8991-2BEBD4602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33980" y1="26020" x2="33980" y2="26020"/>
                        <a14:foregroundMark x1="49592" y1="21633" x2="49592" y2="21633"/>
                        <a14:foregroundMark x1="63776" y1="26633" x2="63776" y2="26633"/>
                        <a14:foregroundMark x1="70306" y1="48367" x2="70306" y2="483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859" y="6106722"/>
            <a:ext cx="609599" cy="609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emergencia rojo alarma icono, lámpara firmar, atención, precaución,  urgencia lámpara Faro, advertencia bulbo, alerta aislado en blanco  antecedentes símbolo plano ilustración. 48229447 Vector en Vecteezy">
            <a:extLst>
              <a:ext uri="{FF2B5EF4-FFF2-40B4-BE49-F238E27FC236}">
                <a16:creationId xmlns:a16="http://schemas.microsoft.com/office/drawing/2014/main" id="{896E32CF-AF8C-4B78-9C84-29D4CC13E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33980" y1="26020" x2="33980" y2="26020"/>
                        <a14:foregroundMark x1="49592" y1="21633" x2="49592" y2="21633"/>
                        <a14:foregroundMark x1="63776" y1="26633" x2="63776" y2="26633"/>
                        <a14:foregroundMark x1="70306" y1="48367" x2="70306" y2="483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11" y="6135811"/>
            <a:ext cx="609599" cy="609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148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04;p2">
            <a:extLst>
              <a:ext uri="{FF2B5EF4-FFF2-40B4-BE49-F238E27FC236}">
                <a16:creationId xmlns:a16="http://schemas.microsoft.com/office/drawing/2014/main" id="{190A979B-438F-46F4-893D-D454403B1448}"/>
              </a:ext>
            </a:extLst>
          </p:cNvPr>
          <p:cNvGrpSpPr/>
          <p:nvPr/>
        </p:nvGrpSpPr>
        <p:grpSpPr>
          <a:xfrm>
            <a:off x="-6350" y="-1504"/>
            <a:ext cx="12198350" cy="6858000"/>
            <a:chOff x="-6350" y="0"/>
            <a:chExt cx="12198350" cy="6858000"/>
          </a:xfrm>
        </p:grpSpPr>
        <p:grpSp>
          <p:nvGrpSpPr>
            <p:cNvPr id="7" name="Google Shape;205;p2">
              <a:extLst>
                <a:ext uri="{FF2B5EF4-FFF2-40B4-BE49-F238E27FC236}">
                  <a16:creationId xmlns:a16="http://schemas.microsoft.com/office/drawing/2014/main" id="{FC0CA5B2-C914-4DC8-B3AC-DE052C4C73B6}"/>
                </a:ext>
              </a:extLst>
            </p:cNvPr>
            <p:cNvGrpSpPr/>
            <p:nvPr/>
          </p:nvGrpSpPr>
          <p:grpSpPr>
            <a:xfrm>
              <a:off x="-6350" y="0"/>
              <a:ext cx="12198350" cy="6858000"/>
              <a:chOff x="-21293364" y="-880741"/>
              <a:chExt cx="12198350" cy="6858000"/>
            </a:xfrm>
          </p:grpSpPr>
          <p:pic>
            <p:nvPicPr>
              <p:cNvPr id="11" name="Google Shape;206;p2" descr="Imagen que contiene Patrón de fondo&#10;&#10;El contenido generado por IA puede ser incorrecto.">
                <a:extLst>
                  <a:ext uri="{FF2B5EF4-FFF2-40B4-BE49-F238E27FC236}">
                    <a16:creationId xmlns:a16="http://schemas.microsoft.com/office/drawing/2014/main" id="{E7CBB5F9-872D-445E-BB7A-FBADA7C4D550}"/>
                  </a:ext>
                </a:extLst>
              </p:cNvPr>
              <p:cNvPicPr preferRelativeResize="0"/>
              <p:nvPr/>
            </p:nvPicPr>
            <p:blipFill rotWithShape="1">
              <a:blip r:embed="rId2">
                <a:alphaModFix/>
              </a:blip>
              <a:srcRect/>
              <a:stretch/>
            </p:blipFill>
            <p:spPr>
              <a:xfrm>
                <a:off x="-21293364" y="-880741"/>
                <a:ext cx="12198350" cy="6858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" name="Google Shape;207;p2" descr="Imagen que contiene Patrón de fondo&#10;&#10;El contenido generado por IA puede ser incorrecto.">
                <a:extLst>
                  <a:ext uri="{FF2B5EF4-FFF2-40B4-BE49-F238E27FC236}">
                    <a16:creationId xmlns:a16="http://schemas.microsoft.com/office/drawing/2014/main" id="{A5F572F0-E74B-429F-98FD-38DB4E9523A4}"/>
                  </a:ext>
                </a:extLst>
              </p:cNvPr>
              <p:cNvPicPr preferRelativeResize="0"/>
              <p:nvPr/>
            </p:nvPicPr>
            <p:blipFill rotWithShape="1">
              <a:blip r:embed="rId2">
                <a:alphaModFix/>
              </a:blip>
              <a:srcRect l="38371" t="36136" r="21025" b="47499"/>
              <a:stretch/>
            </p:blipFill>
            <p:spPr>
              <a:xfrm>
                <a:off x="-14456795" y="4526015"/>
                <a:ext cx="4953000" cy="11223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8" name="Google Shape;208;p2" descr="Imagen que contiene Logotipo&#10;&#10;Descripción generada automáticamente">
              <a:extLst>
                <a:ext uri="{FF2B5EF4-FFF2-40B4-BE49-F238E27FC236}">
                  <a16:creationId xmlns:a16="http://schemas.microsoft.com/office/drawing/2014/main" id="{821D41CC-E45F-4059-9405-468F55EA2FF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t="33845" b="35467"/>
            <a:stretch/>
          </p:blipFill>
          <p:spPr>
            <a:xfrm>
              <a:off x="9872284" y="6085082"/>
              <a:ext cx="1749038" cy="301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209;p2">
              <a:extLst>
                <a:ext uri="{FF2B5EF4-FFF2-40B4-BE49-F238E27FC236}">
                  <a16:creationId xmlns:a16="http://schemas.microsoft.com/office/drawing/2014/main" id="{7438B05F-A815-4CEE-BF56-45D41D1865C4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224146" y="5853086"/>
              <a:ext cx="765890" cy="7658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210;p2" descr="Fundación Miguel Grau">
              <a:extLst>
                <a:ext uri="{FF2B5EF4-FFF2-40B4-BE49-F238E27FC236}">
                  <a16:creationId xmlns:a16="http://schemas.microsoft.com/office/drawing/2014/main" id="{C373D429-1307-448C-999B-471EB3C8D5D5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983802" y="5778496"/>
              <a:ext cx="2003345" cy="91507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" name="Google Shape;494;g3f7823c2383_0_226">
            <a:extLst>
              <a:ext uri="{FF2B5EF4-FFF2-40B4-BE49-F238E27FC236}">
                <a16:creationId xmlns:a16="http://schemas.microsoft.com/office/drawing/2014/main" id="{B95FBE4A-DB64-450B-AAAE-1C68AB6389CE}"/>
              </a:ext>
            </a:extLst>
          </p:cNvPr>
          <p:cNvSpPr txBox="1"/>
          <p:nvPr/>
        </p:nvSpPr>
        <p:spPr>
          <a:xfrm>
            <a:off x="1219481" y="898428"/>
            <a:ext cx="9976500" cy="12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750" tIns="34375" rIns="68750" bIns="34375" anchor="ctr" anchorCtr="0">
            <a:noAutofit/>
          </a:bodyPr>
          <a:lstStyle/>
          <a:p>
            <a:pPr marL="12700" marR="0" lvl="0" indent="-31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Inter Tight"/>
              <a:buNone/>
            </a:pPr>
            <a:r>
              <a:rPr lang="es-PE" sz="3300" b="1" i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 Tight"/>
                <a:ea typeface="Inter Tight"/>
                <a:cs typeface="Inter Tight"/>
                <a:sym typeface="Inter Tight"/>
              </a:rPr>
              <a:t>Sugerencias </a:t>
            </a:r>
            <a:endParaRPr sz="3300" b="1" i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385DE61-4527-4106-84EB-F686CB609BB1}"/>
              </a:ext>
            </a:extLst>
          </p:cNvPr>
          <p:cNvSpPr txBox="1"/>
          <p:nvPr/>
        </p:nvSpPr>
        <p:spPr>
          <a:xfrm>
            <a:off x="1219481" y="2019651"/>
            <a:ext cx="1018645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s-MX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Luz y Sonido: 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Graben en un lugar iluminado y libre de ruido fuerte (si no tienen micrófono, acerquen el celular a la persona que habla). </a:t>
            </a:r>
          </a:p>
          <a:p>
            <a:pPr marL="342900" indent="-342900">
              <a:buAutoNum type="arabicPeriod"/>
            </a:pP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s-MX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Formato: 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Graben en formato vertical si el video se editará para presentación formal. </a:t>
            </a:r>
          </a:p>
          <a:p>
            <a:pPr marL="342900" indent="-342900">
              <a:buAutoNum type="arabicPeriod"/>
            </a:pP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s-MX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Paso a paso de la convocatoria: 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Asegúrense de registrar su equipo, grabar dentro del tiempo permitido (máximo 5 min) y subir la postulación antes del cierre en la web oficial. </a:t>
            </a:r>
          </a:p>
          <a:p>
            <a:pPr marL="342900" indent="-342900">
              <a:buAutoNum type="arabicPeriod"/>
            </a:pP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Pueden apoyarse de aplicaciones gratuitas para editar vídeos. </a:t>
            </a:r>
            <a:endParaRPr lang="es-P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607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04;p2">
            <a:extLst>
              <a:ext uri="{FF2B5EF4-FFF2-40B4-BE49-F238E27FC236}">
                <a16:creationId xmlns:a16="http://schemas.microsoft.com/office/drawing/2014/main" id="{190A979B-438F-46F4-893D-D454403B1448}"/>
              </a:ext>
            </a:extLst>
          </p:cNvPr>
          <p:cNvGrpSpPr/>
          <p:nvPr/>
        </p:nvGrpSpPr>
        <p:grpSpPr>
          <a:xfrm>
            <a:off x="-6350" y="0"/>
            <a:ext cx="12198350" cy="6858000"/>
            <a:chOff x="-6350" y="0"/>
            <a:chExt cx="12198350" cy="6858000"/>
          </a:xfrm>
        </p:grpSpPr>
        <p:grpSp>
          <p:nvGrpSpPr>
            <p:cNvPr id="7" name="Google Shape;205;p2">
              <a:extLst>
                <a:ext uri="{FF2B5EF4-FFF2-40B4-BE49-F238E27FC236}">
                  <a16:creationId xmlns:a16="http://schemas.microsoft.com/office/drawing/2014/main" id="{FC0CA5B2-C914-4DC8-B3AC-DE052C4C73B6}"/>
                </a:ext>
              </a:extLst>
            </p:cNvPr>
            <p:cNvGrpSpPr/>
            <p:nvPr/>
          </p:nvGrpSpPr>
          <p:grpSpPr>
            <a:xfrm>
              <a:off x="-6350" y="0"/>
              <a:ext cx="12198350" cy="6858000"/>
              <a:chOff x="-21293364" y="-880741"/>
              <a:chExt cx="12198350" cy="6858000"/>
            </a:xfrm>
          </p:grpSpPr>
          <p:pic>
            <p:nvPicPr>
              <p:cNvPr id="11" name="Google Shape;206;p2" descr="Imagen que contiene Patrón de fondo&#10;&#10;El contenido generado por IA puede ser incorrecto.">
                <a:extLst>
                  <a:ext uri="{FF2B5EF4-FFF2-40B4-BE49-F238E27FC236}">
                    <a16:creationId xmlns:a16="http://schemas.microsoft.com/office/drawing/2014/main" id="{E7CBB5F9-872D-445E-BB7A-FBADA7C4D550}"/>
                  </a:ext>
                </a:extLst>
              </p:cNvPr>
              <p:cNvPicPr preferRelativeResize="0"/>
              <p:nvPr/>
            </p:nvPicPr>
            <p:blipFill rotWithShape="1">
              <a:blip r:embed="rId2">
                <a:alphaModFix/>
              </a:blip>
              <a:srcRect/>
              <a:stretch/>
            </p:blipFill>
            <p:spPr>
              <a:xfrm>
                <a:off x="-21293364" y="-880741"/>
                <a:ext cx="12198350" cy="6858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" name="Google Shape;207;p2" descr="Imagen que contiene Patrón de fondo&#10;&#10;El contenido generado por IA puede ser incorrecto.">
                <a:extLst>
                  <a:ext uri="{FF2B5EF4-FFF2-40B4-BE49-F238E27FC236}">
                    <a16:creationId xmlns:a16="http://schemas.microsoft.com/office/drawing/2014/main" id="{A5F572F0-E74B-429F-98FD-38DB4E9523A4}"/>
                  </a:ext>
                </a:extLst>
              </p:cNvPr>
              <p:cNvPicPr preferRelativeResize="0"/>
              <p:nvPr/>
            </p:nvPicPr>
            <p:blipFill rotWithShape="1">
              <a:blip r:embed="rId2">
                <a:alphaModFix/>
              </a:blip>
              <a:srcRect l="38371" t="36136" r="21025" b="47499"/>
              <a:stretch/>
            </p:blipFill>
            <p:spPr>
              <a:xfrm>
                <a:off x="-14456795" y="4526015"/>
                <a:ext cx="4953000" cy="11223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8" name="Google Shape;208;p2" descr="Imagen que contiene Logotipo&#10;&#10;Descripción generada automáticamente">
              <a:extLst>
                <a:ext uri="{FF2B5EF4-FFF2-40B4-BE49-F238E27FC236}">
                  <a16:creationId xmlns:a16="http://schemas.microsoft.com/office/drawing/2014/main" id="{821D41CC-E45F-4059-9405-468F55EA2FF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t="33845" b="35467"/>
            <a:stretch/>
          </p:blipFill>
          <p:spPr>
            <a:xfrm>
              <a:off x="9872284" y="6085082"/>
              <a:ext cx="1749038" cy="301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209;p2">
              <a:extLst>
                <a:ext uri="{FF2B5EF4-FFF2-40B4-BE49-F238E27FC236}">
                  <a16:creationId xmlns:a16="http://schemas.microsoft.com/office/drawing/2014/main" id="{7438B05F-A815-4CEE-BF56-45D41D1865C4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224146" y="5853086"/>
              <a:ext cx="765890" cy="7658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210;p2" descr="Fundación Miguel Grau">
              <a:extLst>
                <a:ext uri="{FF2B5EF4-FFF2-40B4-BE49-F238E27FC236}">
                  <a16:creationId xmlns:a16="http://schemas.microsoft.com/office/drawing/2014/main" id="{C373D429-1307-448C-999B-471EB3C8D5D5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983802" y="5778496"/>
              <a:ext cx="2003345" cy="91507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" name="Google Shape;494;g3f7823c2383_0_226">
            <a:extLst>
              <a:ext uri="{FF2B5EF4-FFF2-40B4-BE49-F238E27FC236}">
                <a16:creationId xmlns:a16="http://schemas.microsoft.com/office/drawing/2014/main" id="{B95FBE4A-DB64-450B-AAAE-1C68AB6389CE}"/>
              </a:ext>
            </a:extLst>
          </p:cNvPr>
          <p:cNvSpPr txBox="1"/>
          <p:nvPr/>
        </p:nvSpPr>
        <p:spPr>
          <a:xfrm>
            <a:off x="355050" y="2347575"/>
            <a:ext cx="9976500" cy="12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750" tIns="34375" rIns="68750" bIns="34375" anchor="ctr" anchorCtr="0">
            <a:noAutofit/>
          </a:bodyPr>
          <a:lstStyle/>
          <a:p>
            <a:pPr marL="12700" marR="0" lvl="0" indent="-31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Inter Tight"/>
              <a:buNone/>
            </a:pPr>
            <a:r>
              <a:rPr lang="es-PE" sz="4000" b="1" dirty="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Únete a nuestra comunidad de WhatsApp </a:t>
            </a:r>
            <a:r>
              <a:rPr lang="es-PE" sz="3300" dirty="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para mantenerte al tanto de las novedades del Concurso</a:t>
            </a:r>
            <a:endParaRPr sz="3300" dirty="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1" name="Google Shape;495;g3f7823c2383_0_226">
            <a:extLst>
              <a:ext uri="{FF2B5EF4-FFF2-40B4-BE49-F238E27FC236}">
                <a16:creationId xmlns:a16="http://schemas.microsoft.com/office/drawing/2014/main" id="{3B554C3F-B77A-4984-A3D8-ACA473616D37}"/>
              </a:ext>
            </a:extLst>
          </p:cNvPr>
          <p:cNvSpPr txBox="1"/>
          <p:nvPr/>
        </p:nvSpPr>
        <p:spPr>
          <a:xfrm>
            <a:off x="440950" y="3862900"/>
            <a:ext cx="9976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950" u="sng" dirty="0">
                <a:solidFill>
                  <a:srgbClr val="0A66C2"/>
                </a:solidFill>
                <a:latin typeface="Inter Tight"/>
                <a:ea typeface="Inter Tight"/>
                <a:cs typeface="Inter Tight"/>
                <a:sym typeface="Inter Tigh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https://chat.whatsapp.com/Bs1ItRxOSxf8057yOLSf9f?s=sh&amp;p=i&amp;mlu=4&amp;amv=0</a:t>
            </a:r>
            <a:r>
              <a:rPr lang="es-PE" sz="2000" dirty="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 </a:t>
            </a:r>
            <a:endParaRPr sz="2300" dirty="0">
              <a:latin typeface="Inter Tight"/>
              <a:ea typeface="Inter Tight"/>
              <a:cs typeface="Inter Tight"/>
              <a:sym typeface="Inter Tight"/>
            </a:endParaRPr>
          </a:p>
        </p:txBody>
      </p:sp>
    </p:spTree>
    <p:extLst>
      <p:ext uri="{BB962C8B-B14F-4D97-AF65-F5344CB8AC3E}">
        <p14:creationId xmlns:p14="http://schemas.microsoft.com/office/powerpoint/2010/main" val="4072047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ADEBB55-0BC7-4899-BFDE-0CEFBC400429}"/>
              </a:ext>
            </a:extLst>
          </p:cNvPr>
          <p:cNvSpPr txBox="1"/>
          <p:nvPr/>
        </p:nvSpPr>
        <p:spPr>
          <a:xfrm>
            <a:off x="4928088" y="739342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Mi escuela tiene un héroe</a:t>
            </a:r>
          </a:p>
        </p:txBody>
      </p:sp>
      <p:pic>
        <p:nvPicPr>
          <p:cNvPr id="5" name="Google Shape;40;p2">
            <a:extLst>
              <a:ext uri="{FF2B5EF4-FFF2-40B4-BE49-F238E27FC236}">
                <a16:creationId xmlns:a16="http://schemas.microsoft.com/office/drawing/2014/main" id="{B54DC585-1B32-4B4A-B9E8-C718E85344E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770" y="123622"/>
            <a:ext cx="1996897" cy="597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08;p10" title="15.png">
            <a:extLst>
              <a:ext uri="{FF2B5EF4-FFF2-40B4-BE49-F238E27FC236}">
                <a16:creationId xmlns:a16="http://schemas.microsoft.com/office/drawing/2014/main" id="{1AFBAC21-5255-4E79-A540-986B7A57FEA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rgbClr val="78C7CC"/>
            </a:solidFill>
          </a:ln>
        </p:spPr>
      </p:pic>
    </p:spTree>
    <p:extLst>
      <p:ext uri="{BB962C8B-B14F-4D97-AF65-F5344CB8AC3E}">
        <p14:creationId xmlns:p14="http://schemas.microsoft.com/office/powerpoint/2010/main" val="24538409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715</Words>
  <Application>Microsoft Office PowerPoint</Application>
  <PresentationFormat>Panorámica</PresentationFormat>
  <Paragraphs>67</Paragraphs>
  <Slides>9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Inter Tight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Norma Cristina Villacrez Acosta</dc:creator>
  <cp:lastModifiedBy>Norma Cristina Villacrez Acosta</cp:lastModifiedBy>
  <cp:revision>17</cp:revision>
  <dcterms:created xsi:type="dcterms:W3CDTF">2026-09-30T14:47:49Z</dcterms:created>
  <dcterms:modified xsi:type="dcterms:W3CDTF">2026-09-30T17:09:46Z</dcterms:modified>
</cp:coreProperties>
</file>